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5143500" cx="9144000"/>
  <p:notesSz cx="6858000" cy="9144000"/>
  <p:embeddedFontLst>
    <p:embeddedFont>
      <p:font typeface="Roboto Slab"/>
      <p:regular r:id="rId31"/>
      <p:bold r:id="rId32"/>
    </p:embeddedFont>
    <p:embeddedFont>
      <p:font typeface="Roboto"/>
      <p:regular r:id="rId33"/>
      <p:bold r:id="rId34"/>
      <p:italic r:id="rId35"/>
      <p:boldItalic r:id="rId36"/>
    </p:embeddedFont>
    <p:embeddedFont>
      <p:font typeface="Playfair Display"/>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PlayfairDisplay-boldItalic.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obotoSlab-regular.fntdata"/><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Roboto-regular.fntdata"/><Relationship Id="rId10" Type="http://schemas.openxmlformats.org/officeDocument/2006/relationships/slide" Target="slides/slide6.xml"/><Relationship Id="rId32" Type="http://schemas.openxmlformats.org/officeDocument/2006/relationships/font" Target="fonts/RobotoSlab-bold.fntdata"/><Relationship Id="rId13" Type="http://schemas.openxmlformats.org/officeDocument/2006/relationships/slide" Target="slides/slide9.xml"/><Relationship Id="rId35" Type="http://schemas.openxmlformats.org/officeDocument/2006/relationships/font" Target="fonts/Roboto-italic.fntdata"/><Relationship Id="rId12" Type="http://schemas.openxmlformats.org/officeDocument/2006/relationships/slide" Target="slides/slide8.xml"/><Relationship Id="rId34" Type="http://schemas.openxmlformats.org/officeDocument/2006/relationships/font" Target="fonts/Roboto-bold.fntdata"/><Relationship Id="rId15" Type="http://schemas.openxmlformats.org/officeDocument/2006/relationships/slide" Target="slides/slide11.xml"/><Relationship Id="rId37" Type="http://schemas.openxmlformats.org/officeDocument/2006/relationships/font" Target="fonts/PlayfairDisplay-regular.fntdata"/><Relationship Id="rId14" Type="http://schemas.openxmlformats.org/officeDocument/2006/relationships/slide" Target="slides/slide10.xml"/><Relationship Id="rId36" Type="http://schemas.openxmlformats.org/officeDocument/2006/relationships/font" Target="fonts/Roboto-boldItalic.fntdata"/><Relationship Id="rId17" Type="http://schemas.openxmlformats.org/officeDocument/2006/relationships/slide" Target="slides/slide13.xml"/><Relationship Id="rId39" Type="http://schemas.openxmlformats.org/officeDocument/2006/relationships/font" Target="fonts/PlayfairDisplay-italic.fntdata"/><Relationship Id="rId16" Type="http://schemas.openxmlformats.org/officeDocument/2006/relationships/slide" Target="slides/slide12.xml"/><Relationship Id="rId38" Type="http://schemas.openxmlformats.org/officeDocument/2006/relationships/font" Target="fonts/PlayfairDisplay-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Student notes on computer under 2019 senior info and cash campaign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7d5e2770fa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7d5e2770fa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this instead of the next slide next year. Print a copy for the students.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7d5e2770fa_1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7d5e2770fa_1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7d5e2770fa_1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7d5e2770fa_1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7d5e2770fa_1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7d5e2770fa_1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7d5e2770fa_1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7d5e2770fa_1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272439a18_0_4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272439a18_0_4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label the direct cost and indirect cost</a:t>
            </a:r>
            <a:endParaRPr/>
          </a:p>
          <a:p>
            <a:pPr indent="0" lvl="0" marL="0" rtl="0" algn="l">
              <a:spcBef>
                <a:spcPts val="0"/>
              </a:spcBef>
              <a:spcAft>
                <a:spcPts val="0"/>
              </a:spcAft>
              <a:buNone/>
            </a:pPr>
            <a:r>
              <a:rPr lang="en"/>
              <a:t>Have students label the direct costs and add up the total (Food, Housing, Tuition)  Total of Direct cost per semester $7,986  Per Year $15,972</a:t>
            </a:r>
            <a:endParaRPr/>
          </a:p>
          <a:p>
            <a:pPr indent="0" lvl="0" marL="0" rtl="0" algn="l">
              <a:spcBef>
                <a:spcPts val="0"/>
              </a:spcBef>
              <a:spcAft>
                <a:spcPts val="0"/>
              </a:spcAft>
              <a:buNone/>
            </a:pPr>
            <a:r>
              <a:rPr lang="en"/>
              <a:t>What is the total fin aid the student has been offered? $15,521 What will the student owe in direct cost for the year $451 per semester $225.5 </a:t>
            </a:r>
            <a:endParaRPr/>
          </a:p>
          <a:p>
            <a:pPr indent="0" lvl="0" marL="0" rtl="0" algn="l">
              <a:spcBef>
                <a:spcPts val="0"/>
              </a:spcBef>
              <a:spcAft>
                <a:spcPts val="0"/>
              </a:spcAft>
              <a:buNone/>
            </a:pPr>
            <a:r>
              <a:rPr lang="en"/>
              <a:t>What can the student do to cover the $3792 Indirect cost?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7d5e2770fa_1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7d5e2770fa_1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7d5e2770fa_1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7d5e2770fa_1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272439a18_0_4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272439a18_0_4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272439a18_0_5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272439a18_0_5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f33c97a1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f33c97a1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272439a18_0_4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3272439a18_0_4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this student offered in gift aid (grants scholarships)? 2775+750+4796 =8321</a:t>
            </a:r>
            <a:endParaRPr/>
          </a:p>
          <a:p>
            <a:pPr indent="0" lvl="0" marL="0" rtl="0" algn="l">
              <a:spcBef>
                <a:spcPts val="0"/>
              </a:spcBef>
              <a:spcAft>
                <a:spcPts val="0"/>
              </a:spcAft>
              <a:buNone/>
            </a:pPr>
            <a:r>
              <a:rPr lang="en"/>
              <a:t>How much in loans? 1750+1000+10182=12932         Work Study-1500  Scholarship-5000</a:t>
            </a:r>
            <a:endParaRPr/>
          </a:p>
          <a:p>
            <a:pPr indent="0" lvl="0" marL="0" rtl="0" algn="l">
              <a:spcBef>
                <a:spcPts val="0"/>
              </a:spcBef>
              <a:spcAft>
                <a:spcPts val="0"/>
              </a:spcAft>
              <a:buNone/>
            </a:pPr>
            <a:r>
              <a:rPr lang="en"/>
              <a:t>(Note the grants are pending verification) </a:t>
            </a:r>
            <a:endParaRPr/>
          </a:p>
          <a:p>
            <a:pPr indent="0" lvl="0" marL="0" rtl="0" algn="l">
              <a:spcBef>
                <a:spcPts val="0"/>
              </a:spcBef>
              <a:spcAft>
                <a:spcPts val="0"/>
              </a:spcAft>
              <a:buNone/>
            </a:pPr>
            <a:r>
              <a:rPr lang="en"/>
              <a:t>Review the loans </a:t>
            </a:r>
            <a:endParaRPr/>
          </a:p>
          <a:p>
            <a:pPr indent="0" lvl="0" marL="0" rtl="0" algn="l">
              <a:spcBef>
                <a:spcPts val="0"/>
              </a:spcBef>
              <a:spcAft>
                <a:spcPts val="0"/>
              </a:spcAft>
              <a:buNone/>
            </a:pPr>
            <a:r>
              <a:rPr lang="en"/>
              <a:t>Student owes over  $18,000 that does not include work study or the parent plus loan? Why not?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272439a18_0_3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272439a18_0_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012047083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012047083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2f4c44129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32f4c44129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4b28cacf5f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4b28cacf5f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7d5e2770fa_1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7d5e2770fa_1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7d0f8e260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7d0f8e260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272439a18_0_3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272439a18_0_3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272439a18_0_3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272439a18_0_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1163ec43d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1163ec43d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b63e0a7f46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b63e0a7f46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b63e0a7f46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b63e0a7f46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272439a18_0_4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272439a18_0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b63e0a7f46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b63e0a7f46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timeanddate.com/countdown/generic?iso=20250601T00&amp;p0=416&amp;msg=Class+of+2025+Graduation&amp;ud=2&amp;font=cursive" TargetMode="External"/><Relationship Id="rId4" Type="http://schemas.openxmlformats.org/officeDocument/2006/relationships/hyperlink" Target="http://www.youtube.com/watch?v=CnQ8N1KacJc" TargetMode="External"/><Relationship Id="rId5"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view.officeapps.live.com/op/view.aspx?src=https%3A%2F%2Fwww.idaschools.org%2Fdownloads%2Fhigh_school_guidence_files%2Faward_letter_analyzer_2019_uaspire.xlsx&amp;wdOrigin=BROWSELINK"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www.mitalent.org/skilled-trades-post-secondary-education-opportunities" TargetMode="External"/><Relationship Id="rId4" Type="http://schemas.openxmlformats.org/officeDocument/2006/relationships/hyperlink" Target="http://www.miconstructioncareers.org/" TargetMode="External"/><Relationship Id="rId5" Type="http://schemas.openxmlformats.org/officeDocument/2006/relationships/hyperlink" Target="http://www.nocec.com/" TargetMode="External"/><Relationship Id="rId6" Type="http://schemas.openxmlformats.org/officeDocument/2006/relationships/hyperlink" Target="https://monroeccc.augusoft.net" TargetMode="External"/><Relationship Id="rId7"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www.idaschools.org/schools/high-school/guidance-department/ihs-scholarships/" TargetMode="External"/><Relationship Id="rId4" Type="http://schemas.openxmlformats.org/officeDocument/2006/relationships/hyperlink" Target="https://www.idaschools.org/schools/high-school/guidance-department/ihs-scholarships/" TargetMode="External"/><Relationship Id="rId5" Type="http://schemas.openxmlformats.org/officeDocument/2006/relationships/hyperlink" Target="https://monroeccc.academicworks.com/opportunities" TargetMode="External"/><Relationship Id="rId6" Type="http://schemas.openxmlformats.org/officeDocument/2006/relationships/hyperlink" Target="https://www.monroeccc.edu/scholarships" TargetMode="External"/><Relationship Id="rId7" Type="http://schemas.openxmlformats.org/officeDocument/2006/relationships/hyperlink" Target="https://www.monroeccc.edu/scholarships" TargetMode="External"/><Relationship Id="rId8" Type="http://schemas.openxmlformats.org/officeDocument/2006/relationships/image" Target="../media/image12.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www.michigan.gov/mistudentaid/programs/michigan-achievement-scholarship/college-and-university" TargetMode="External"/><Relationship Id="rId4" Type="http://schemas.openxmlformats.org/officeDocument/2006/relationships/hyperlink" Target="https://www.michigan.gov/mistudentaid/programs" TargetMode="External"/><Relationship Id="rId5" Type="http://schemas.openxmlformats.org/officeDocument/2006/relationships/hyperlink" Target="https://www.michigan.gov/mistudentaid/students-families" TargetMode="External"/><Relationship Id="rId6" Type="http://schemas.openxmlformats.org/officeDocument/2006/relationships/hyperlink" Target="https://www.michigan.gov/mistudentaid/programs" TargetMode="External"/><Relationship Id="rId7"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docs.google.com/forms/d/e/1FAIpQLSeks-hEJdNzfejfhk47A7vYVMPDaeytceFD3PSET5Ey8mBpuA/viewform?usp=header" TargetMode="Externa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2025 Senior Info </a:t>
            </a:r>
            <a:endParaRPr/>
          </a:p>
          <a:p>
            <a:pPr indent="0" lvl="0" marL="0" rtl="0" algn="ctr">
              <a:spcBef>
                <a:spcPts val="0"/>
              </a:spcBef>
              <a:spcAft>
                <a:spcPts val="0"/>
              </a:spcAft>
              <a:buNone/>
            </a:pPr>
            <a:r>
              <a:rPr lang="en"/>
              <a:t>&amp; Cash Campaign </a:t>
            </a:r>
            <a:endParaRPr/>
          </a:p>
        </p:txBody>
      </p:sp>
      <p:sp>
        <p:nvSpPr>
          <p:cNvPr id="64" name="Google Shape;64;p13"/>
          <p:cNvSpPr txBox="1"/>
          <p:nvPr>
            <p:ph idx="1" type="subTitle"/>
          </p:nvPr>
        </p:nvSpPr>
        <p:spPr>
          <a:xfrm>
            <a:off x="3114350" y="3452713"/>
            <a:ext cx="45165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Graduation Countdown</a:t>
            </a:r>
            <a:endParaRPr>
              <a:solidFill>
                <a:srgbClr val="FFFFFF"/>
              </a:solidFill>
            </a:endParaRPr>
          </a:p>
        </p:txBody>
      </p:sp>
      <p:pic>
        <p:nvPicPr>
          <p:cNvPr descr="&quot;Good Riddance&quot; by Green Day from 'Nimrod,' available now. Directed by Mark Kohr.&#10;&#10;Watch the best Green Day official videos here:&#10;http://www.youtube.com/playlist?list=PL5150F38E402FACE8&#10;&#10;http://www.greenday.com/&#10;http://www.facebook.com/GreenDay&#10;http://twitter.com/greenday&#10;http://www.youtube.com/user/greenday (subscribe)&#10;http://itunes.apple.com/us/artist/green-day/id954266" id="65" name="Google Shape;65;p13" title="Good Riddance (Time Of Your Life) [Official Music Video]">
            <a:hlinkClick r:id="rId4"/>
          </p:cNvPr>
          <p:cNvPicPr preferRelativeResize="0"/>
          <p:nvPr/>
        </p:nvPicPr>
        <p:blipFill>
          <a:blip r:embed="rId5">
            <a:alphaModFix/>
          </a:blip>
          <a:stretch>
            <a:fillRect/>
          </a:stretch>
        </p:blipFill>
        <p:spPr>
          <a:xfrm>
            <a:off x="198275" y="2840025"/>
            <a:ext cx="2845825" cy="21343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22"/>
          <p:cNvPicPr preferRelativeResize="0"/>
          <p:nvPr/>
        </p:nvPicPr>
        <p:blipFill>
          <a:blip r:embed="rId3">
            <a:alphaModFix/>
          </a:blip>
          <a:stretch>
            <a:fillRect/>
          </a:stretch>
        </p:blipFill>
        <p:spPr>
          <a:xfrm>
            <a:off x="1694475" y="278925"/>
            <a:ext cx="5664275" cy="4315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p23"/>
          <p:cNvPicPr preferRelativeResize="0"/>
          <p:nvPr/>
        </p:nvPicPr>
        <p:blipFill>
          <a:blip r:embed="rId3">
            <a:alphaModFix/>
          </a:blip>
          <a:stretch>
            <a:fillRect/>
          </a:stretch>
        </p:blipFill>
        <p:spPr>
          <a:xfrm>
            <a:off x="1152375" y="0"/>
            <a:ext cx="7109150" cy="50841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24"/>
          <p:cNvPicPr preferRelativeResize="0"/>
          <p:nvPr/>
        </p:nvPicPr>
        <p:blipFill>
          <a:blip r:embed="rId3">
            <a:alphaModFix/>
          </a:blip>
          <a:stretch>
            <a:fillRect/>
          </a:stretch>
        </p:blipFill>
        <p:spPr>
          <a:xfrm>
            <a:off x="546475" y="38849"/>
            <a:ext cx="8051049" cy="5065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p25"/>
          <p:cNvPicPr preferRelativeResize="0"/>
          <p:nvPr/>
        </p:nvPicPr>
        <p:blipFill>
          <a:blip r:embed="rId3">
            <a:alphaModFix/>
          </a:blip>
          <a:stretch>
            <a:fillRect/>
          </a:stretch>
        </p:blipFill>
        <p:spPr>
          <a:xfrm>
            <a:off x="1417025" y="101900"/>
            <a:ext cx="6182526" cy="46906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id="145" name="Google Shape;145;p26"/>
          <p:cNvPicPr preferRelativeResize="0"/>
          <p:nvPr/>
        </p:nvPicPr>
        <p:blipFill>
          <a:blip r:embed="rId3">
            <a:alphaModFix/>
          </a:blip>
          <a:stretch>
            <a:fillRect/>
          </a:stretch>
        </p:blipFill>
        <p:spPr>
          <a:xfrm>
            <a:off x="1417025" y="178100"/>
            <a:ext cx="6182526" cy="4690625"/>
          </a:xfrm>
          <a:prstGeom prst="rect">
            <a:avLst/>
          </a:prstGeom>
          <a:noFill/>
          <a:ln>
            <a:noFill/>
          </a:ln>
        </p:spPr>
      </p:pic>
      <p:pic>
        <p:nvPicPr>
          <p:cNvPr id="146" name="Google Shape;146;p26"/>
          <p:cNvPicPr preferRelativeResize="0"/>
          <p:nvPr/>
        </p:nvPicPr>
        <p:blipFill>
          <a:blip r:embed="rId4">
            <a:alphaModFix/>
          </a:blip>
          <a:stretch>
            <a:fillRect/>
          </a:stretch>
        </p:blipFill>
        <p:spPr>
          <a:xfrm>
            <a:off x="1283825" y="157425"/>
            <a:ext cx="6104075" cy="47206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7"/>
          <p:cNvSpPr txBox="1"/>
          <p:nvPr>
            <p:ph type="title"/>
          </p:nvPr>
        </p:nvSpPr>
        <p:spPr>
          <a:xfrm>
            <a:off x="306250" y="0"/>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Electronic Award Letter </a:t>
            </a:r>
            <a:endParaRPr/>
          </a:p>
        </p:txBody>
      </p:sp>
      <p:pic>
        <p:nvPicPr>
          <p:cNvPr id="152" name="Google Shape;152;p27"/>
          <p:cNvPicPr preferRelativeResize="0"/>
          <p:nvPr/>
        </p:nvPicPr>
        <p:blipFill>
          <a:blip r:embed="rId3">
            <a:alphaModFix/>
          </a:blip>
          <a:stretch>
            <a:fillRect/>
          </a:stretch>
        </p:blipFill>
        <p:spPr>
          <a:xfrm>
            <a:off x="847725" y="686100"/>
            <a:ext cx="6912709" cy="41525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28"/>
          <p:cNvPicPr preferRelativeResize="0"/>
          <p:nvPr/>
        </p:nvPicPr>
        <p:blipFill>
          <a:blip r:embed="rId3">
            <a:alphaModFix/>
          </a:blip>
          <a:stretch>
            <a:fillRect/>
          </a:stretch>
        </p:blipFill>
        <p:spPr>
          <a:xfrm>
            <a:off x="309175" y="595088"/>
            <a:ext cx="4432050" cy="3953325"/>
          </a:xfrm>
          <a:prstGeom prst="rect">
            <a:avLst/>
          </a:prstGeom>
          <a:noFill/>
          <a:ln>
            <a:noFill/>
          </a:ln>
        </p:spPr>
      </p:pic>
      <p:pic>
        <p:nvPicPr>
          <p:cNvPr id="158" name="Google Shape;158;p28"/>
          <p:cNvPicPr preferRelativeResize="0"/>
          <p:nvPr/>
        </p:nvPicPr>
        <p:blipFill>
          <a:blip r:embed="rId4">
            <a:alphaModFix/>
          </a:blip>
          <a:stretch>
            <a:fillRect/>
          </a:stretch>
        </p:blipFill>
        <p:spPr>
          <a:xfrm>
            <a:off x="4586950" y="651313"/>
            <a:ext cx="4432050" cy="297493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9"/>
          <p:cNvSpPr txBox="1"/>
          <p:nvPr/>
        </p:nvSpPr>
        <p:spPr>
          <a:xfrm>
            <a:off x="1400175" y="387350"/>
            <a:ext cx="7341000" cy="432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FFFF"/>
                </a:solidFill>
              </a:rPr>
              <a:t>Download Award Letter Analyzer</a:t>
            </a:r>
            <a:endParaRPr b="1" sz="1800">
              <a:solidFill>
                <a:srgbClr val="FFFFFF"/>
              </a:solidFill>
            </a:endParaRPr>
          </a:p>
          <a:p>
            <a:pPr indent="0" lvl="0" marL="0" rtl="0" algn="l">
              <a:spcBef>
                <a:spcPts val="0"/>
              </a:spcBef>
              <a:spcAft>
                <a:spcPts val="0"/>
              </a:spcAft>
              <a:buNone/>
            </a:pPr>
            <a:r>
              <a:t/>
            </a:r>
            <a:endParaRPr sz="1800">
              <a:solidFill>
                <a:srgbClr val="FFFFFF"/>
              </a:solidFill>
            </a:endParaRPr>
          </a:p>
          <a:p>
            <a:pPr indent="0" lvl="0" marL="0" rtl="0" algn="l">
              <a:spcBef>
                <a:spcPts val="0"/>
              </a:spcBef>
              <a:spcAft>
                <a:spcPts val="0"/>
              </a:spcAft>
              <a:buNone/>
            </a:pPr>
            <a:r>
              <a:t/>
            </a:r>
            <a:endParaRPr sz="1800">
              <a:solidFill>
                <a:srgbClr val="FFFFFF"/>
              </a:solidFill>
            </a:endParaRPr>
          </a:p>
          <a:p>
            <a:pPr indent="0" lvl="0" marL="0" rtl="0" algn="l">
              <a:spcBef>
                <a:spcPts val="0"/>
              </a:spcBef>
              <a:spcAft>
                <a:spcPts val="0"/>
              </a:spcAft>
              <a:buNone/>
            </a:pPr>
            <a:r>
              <a:rPr lang="en" sz="1800">
                <a:solidFill>
                  <a:srgbClr val="FFFFFF"/>
                </a:solidFill>
              </a:rPr>
              <a:t>-Ida Public Schools </a:t>
            </a:r>
            <a:endParaRPr sz="1800">
              <a:solidFill>
                <a:srgbClr val="FFFFFF"/>
              </a:solidFill>
            </a:endParaRPr>
          </a:p>
          <a:p>
            <a:pPr indent="0" lvl="0" marL="0" rtl="0" algn="l">
              <a:spcBef>
                <a:spcPts val="0"/>
              </a:spcBef>
              <a:spcAft>
                <a:spcPts val="0"/>
              </a:spcAft>
              <a:buNone/>
            </a:pPr>
            <a:r>
              <a:rPr lang="en" sz="1800">
                <a:solidFill>
                  <a:srgbClr val="FFFFFF"/>
                </a:solidFill>
              </a:rPr>
              <a:t>      -HS Guidance Department</a:t>
            </a:r>
            <a:endParaRPr sz="1800">
              <a:solidFill>
                <a:srgbClr val="FFFFFF"/>
              </a:solidFill>
            </a:endParaRPr>
          </a:p>
          <a:p>
            <a:pPr indent="0" lvl="0" marL="0" rtl="0" algn="l">
              <a:spcBef>
                <a:spcPts val="0"/>
              </a:spcBef>
              <a:spcAft>
                <a:spcPts val="0"/>
              </a:spcAft>
              <a:buNone/>
            </a:pPr>
            <a:r>
              <a:rPr lang="en" sz="1800">
                <a:solidFill>
                  <a:srgbClr val="FFFFFF"/>
                </a:solidFill>
              </a:rPr>
              <a:t>              -Paying for College</a:t>
            </a:r>
            <a:endParaRPr sz="1800">
              <a:solidFill>
                <a:srgbClr val="FFFFFF"/>
              </a:solidFill>
            </a:endParaRPr>
          </a:p>
          <a:p>
            <a:pPr indent="0" lvl="0" marL="0" rtl="0" algn="l">
              <a:spcBef>
                <a:spcPts val="0"/>
              </a:spcBef>
              <a:spcAft>
                <a:spcPts val="0"/>
              </a:spcAft>
              <a:buNone/>
            </a:pPr>
            <a:r>
              <a:rPr lang="en" sz="1800">
                <a:solidFill>
                  <a:srgbClr val="FFFFFF"/>
                </a:solidFill>
              </a:rPr>
              <a:t>                  -Award Letter Analyzer</a:t>
            </a:r>
            <a:endParaRPr sz="1800">
              <a:solidFill>
                <a:srgbClr val="FFFFFF"/>
              </a:solidFill>
            </a:endParaRPr>
          </a:p>
          <a:p>
            <a:pPr indent="0" lvl="0" marL="0" rtl="0" algn="l">
              <a:spcBef>
                <a:spcPts val="0"/>
              </a:spcBef>
              <a:spcAft>
                <a:spcPts val="0"/>
              </a:spcAft>
              <a:buNone/>
            </a:pPr>
            <a:r>
              <a:t/>
            </a:r>
            <a:endParaRPr sz="1800">
              <a:solidFill>
                <a:srgbClr val="FFFFFF"/>
              </a:solidFill>
            </a:endParaRPr>
          </a:p>
          <a:p>
            <a:pPr indent="0" lvl="0" marL="0" rtl="0" algn="l">
              <a:spcBef>
                <a:spcPts val="0"/>
              </a:spcBef>
              <a:spcAft>
                <a:spcPts val="0"/>
              </a:spcAft>
              <a:buNone/>
            </a:pPr>
            <a:r>
              <a:rPr lang="en" sz="1800" u="sng">
                <a:solidFill>
                  <a:schemeClr val="hlink"/>
                </a:solidFill>
                <a:hlinkClick r:id="rId3"/>
              </a:rPr>
              <a:t>IHS Guidance Page</a:t>
            </a:r>
            <a:endParaRPr sz="1800">
              <a:solidFill>
                <a:srgbClr val="FFFFFF"/>
              </a:solidFill>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0"/>
          <p:cNvSpPr txBox="1"/>
          <p:nvPr>
            <p:ph type="title"/>
          </p:nvPr>
        </p:nvSpPr>
        <p:spPr>
          <a:xfrm>
            <a:off x="387900" y="458025"/>
            <a:ext cx="8368200" cy="98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FEDERAL LOANS</a:t>
            </a:r>
            <a:endParaRPr/>
          </a:p>
          <a:p>
            <a:pPr indent="0" lvl="0" marL="0" rtl="0" algn="l">
              <a:spcBef>
                <a:spcPts val="0"/>
              </a:spcBef>
              <a:spcAft>
                <a:spcPts val="0"/>
              </a:spcAft>
              <a:buNone/>
            </a:pPr>
            <a:r>
              <a:rPr lang="en"/>
              <a:t>															</a:t>
            </a:r>
            <a:endParaRPr/>
          </a:p>
        </p:txBody>
      </p:sp>
      <p:sp>
        <p:nvSpPr>
          <p:cNvPr id="169" name="Google Shape;169;p30"/>
          <p:cNvSpPr txBox="1"/>
          <p:nvPr/>
        </p:nvSpPr>
        <p:spPr>
          <a:xfrm>
            <a:off x="241475" y="912700"/>
            <a:ext cx="8789400" cy="3551400"/>
          </a:xfrm>
          <a:prstGeom prst="rect">
            <a:avLst/>
          </a:prstGeom>
          <a:noFill/>
          <a:ln>
            <a:noFill/>
          </a:ln>
        </p:spPr>
        <p:txBody>
          <a:bodyPr anchorCtr="0" anchor="ctr" bIns="91425" lIns="91425" spcFirstLastPara="1" rIns="91425" wrap="square" tIns="91425">
            <a:noAutofit/>
          </a:bodyPr>
          <a:lstStyle/>
          <a:p>
            <a:pPr indent="0" lvl="0" marL="0" marR="520700" rtl="0" algn="l">
              <a:lnSpc>
                <a:spcPct val="115000"/>
              </a:lnSpc>
              <a:spcBef>
                <a:spcPts val="0"/>
              </a:spcBef>
              <a:spcAft>
                <a:spcPts val="0"/>
              </a:spcAft>
              <a:buNone/>
            </a:pPr>
            <a:r>
              <a:t/>
            </a:r>
            <a:endParaRPr sz="1500">
              <a:solidFill>
                <a:srgbClr val="FFFFFF"/>
              </a:solidFill>
            </a:endParaRPr>
          </a:p>
          <a:p>
            <a:pPr indent="0" lvl="0" marL="0" marR="520700" rtl="0" algn="l">
              <a:lnSpc>
                <a:spcPct val="115000"/>
              </a:lnSpc>
              <a:spcBef>
                <a:spcPts val="0"/>
              </a:spcBef>
              <a:spcAft>
                <a:spcPts val="0"/>
              </a:spcAft>
              <a:buNone/>
            </a:pPr>
            <a:r>
              <a:t/>
            </a:r>
            <a:endParaRPr sz="1500">
              <a:solidFill>
                <a:srgbClr val="FFFFFF"/>
              </a:solidFill>
            </a:endParaRPr>
          </a:p>
          <a:p>
            <a:pPr indent="0" lvl="0" marL="0" marR="520700" rtl="0" algn="l">
              <a:lnSpc>
                <a:spcPct val="115000"/>
              </a:lnSpc>
              <a:spcBef>
                <a:spcPts val="0"/>
              </a:spcBef>
              <a:spcAft>
                <a:spcPts val="0"/>
              </a:spcAft>
              <a:buNone/>
            </a:pPr>
            <a:r>
              <a:rPr b="1" lang="en" sz="1500" u="sng">
                <a:solidFill>
                  <a:srgbClr val="FFFFFF"/>
                </a:solidFill>
              </a:rPr>
              <a:t>Direct Subsidized Loans</a:t>
            </a:r>
            <a:r>
              <a:rPr lang="en" sz="1500">
                <a:solidFill>
                  <a:srgbClr val="FFFFFF"/>
                </a:solidFill>
              </a:rPr>
              <a:t> are for students with demonstrated financial need. There is no interest charged while an undergraduate student is in school at least half-time, during deferment, or during grace .</a:t>
            </a:r>
            <a:endParaRPr sz="1500">
              <a:solidFill>
                <a:srgbClr val="FFFFFF"/>
              </a:solidFill>
            </a:endParaRPr>
          </a:p>
          <a:p>
            <a:pPr indent="0" lvl="0" marL="0" marR="520700" rtl="0" algn="l">
              <a:lnSpc>
                <a:spcPct val="115000"/>
              </a:lnSpc>
              <a:spcBef>
                <a:spcPts val="0"/>
              </a:spcBef>
              <a:spcAft>
                <a:spcPts val="0"/>
              </a:spcAft>
              <a:buNone/>
            </a:pPr>
            <a:r>
              <a:t/>
            </a:r>
            <a:endParaRPr sz="1500">
              <a:solidFill>
                <a:srgbClr val="FFFFFF"/>
              </a:solidFill>
            </a:endParaRPr>
          </a:p>
          <a:p>
            <a:pPr indent="0" lvl="0" marL="0" marR="520700" rtl="0" algn="l">
              <a:lnSpc>
                <a:spcPct val="115000"/>
              </a:lnSpc>
              <a:spcBef>
                <a:spcPts val="0"/>
              </a:spcBef>
              <a:spcAft>
                <a:spcPts val="0"/>
              </a:spcAft>
              <a:buNone/>
            </a:pPr>
            <a:r>
              <a:rPr b="1" lang="en" sz="1500" u="sng">
                <a:solidFill>
                  <a:srgbClr val="FFFFFF"/>
                </a:solidFill>
              </a:rPr>
              <a:t>Direct Unsubsidized Loans</a:t>
            </a:r>
            <a:r>
              <a:rPr lang="en" sz="1500">
                <a:solidFill>
                  <a:srgbClr val="FFFFFF"/>
                </a:solidFill>
              </a:rPr>
              <a:t> are federal student loans that aren’t based on financial need. Your school determines the amount you can borrow based on the cost of attendance and other financial aid you receive. Interest is charged during all periods and will be capitalized. This increases your total federal loan cost.</a:t>
            </a:r>
            <a:endParaRPr sz="1500">
              <a:solidFill>
                <a:srgbClr val="FFFFFF"/>
              </a:solidFill>
            </a:endParaRPr>
          </a:p>
          <a:p>
            <a:pPr indent="0" lvl="0" marL="0" marR="520700" rtl="0" algn="l">
              <a:lnSpc>
                <a:spcPct val="115000"/>
              </a:lnSpc>
              <a:spcBef>
                <a:spcPts val="0"/>
              </a:spcBef>
              <a:spcAft>
                <a:spcPts val="0"/>
              </a:spcAft>
              <a:buNone/>
            </a:pPr>
            <a:r>
              <a:t/>
            </a:r>
            <a:endParaRPr sz="1500">
              <a:solidFill>
                <a:srgbClr val="FFFFFF"/>
              </a:solidFill>
            </a:endParaRPr>
          </a:p>
          <a:p>
            <a:pPr indent="0" lvl="0" marL="0" marR="520700" rtl="0" algn="l">
              <a:lnSpc>
                <a:spcPct val="115000"/>
              </a:lnSpc>
              <a:spcBef>
                <a:spcPts val="0"/>
              </a:spcBef>
              <a:spcAft>
                <a:spcPts val="0"/>
              </a:spcAft>
              <a:buNone/>
            </a:pPr>
            <a:r>
              <a:rPr b="1" lang="en" sz="1500" u="sng">
                <a:solidFill>
                  <a:srgbClr val="FFFFFF"/>
                </a:solidFill>
              </a:rPr>
              <a:t>Direct PLUS Loans</a:t>
            </a:r>
            <a:r>
              <a:rPr lang="en" sz="1500">
                <a:solidFill>
                  <a:srgbClr val="FFFFFF"/>
                </a:solidFill>
              </a:rPr>
              <a:t> are unsubsidized credit-based federal loans for parents of dependent students and graduate/professional students. PLUS loans can help pay for education expenses up to the cost of attendance. These are paid for immediately. A lot of colleges will put it on the award letter. </a:t>
            </a:r>
            <a:endParaRPr sz="13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1"/>
          <p:cNvSpPr txBox="1"/>
          <p:nvPr>
            <p:ph type="title"/>
          </p:nvPr>
        </p:nvSpPr>
        <p:spPr>
          <a:xfrm>
            <a:off x="387900" y="458025"/>
            <a:ext cx="8368200" cy="98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LIMITS ON </a:t>
            </a:r>
            <a:r>
              <a:rPr lang="en"/>
              <a:t>FEDERAL LOANS</a:t>
            </a:r>
            <a:endParaRPr/>
          </a:p>
          <a:p>
            <a:pPr indent="0" lvl="0" marL="0" rtl="0" algn="l">
              <a:spcBef>
                <a:spcPts val="0"/>
              </a:spcBef>
              <a:spcAft>
                <a:spcPts val="0"/>
              </a:spcAft>
              <a:buNone/>
            </a:pPr>
            <a:r>
              <a:rPr lang="en"/>
              <a:t>															</a:t>
            </a:r>
            <a:endParaRPr/>
          </a:p>
        </p:txBody>
      </p:sp>
      <p:sp>
        <p:nvSpPr>
          <p:cNvPr id="175" name="Google Shape;175;p31"/>
          <p:cNvSpPr txBox="1"/>
          <p:nvPr/>
        </p:nvSpPr>
        <p:spPr>
          <a:xfrm>
            <a:off x="186625" y="1772825"/>
            <a:ext cx="9015600" cy="3000000"/>
          </a:xfrm>
          <a:prstGeom prst="rect">
            <a:avLst/>
          </a:prstGeom>
          <a:noFill/>
          <a:ln>
            <a:noFill/>
          </a:ln>
        </p:spPr>
        <p:txBody>
          <a:bodyPr anchorCtr="0" anchor="ctr" bIns="91425" lIns="91425" spcFirstLastPara="1" rIns="91425" wrap="square" tIns="91425">
            <a:noAutofit/>
          </a:bodyPr>
          <a:lstStyle/>
          <a:p>
            <a:pPr indent="0" lvl="0" marL="0" marR="520700" rtl="0" algn="l">
              <a:lnSpc>
                <a:spcPct val="115000"/>
              </a:lnSpc>
              <a:spcBef>
                <a:spcPts val="0"/>
              </a:spcBef>
              <a:spcAft>
                <a:spcPts val="0"/>
              </a:spcAft>
              <a:buNone/>
            </a:pPr>
            <a:r>
              <a:t/>
            </a:r>
            <a:endParaRPr sz="1500">
              <a:solidFill>
                <a:srgbClr val="FFFFFF"/>
              </a:solidFill>
            </a:endParaRPr>
          </a:p>
          <a:p>
            <a:pPr indent="0" lvl="0" marL="0" marR="520700" rtl="0" algn="l">
              <a:lnSpc>
                <a:spcPct val="115000"/>
              </a:lnSpc>
              <a:spcBef>
                <a:spcPts val="0"/>
              </a:spcBef>
              <a:spcAft>
                <a:spcPts val="0"/>
              </a:spcAft>
              <a:buNone/>
            </a:pPr>
            <a:r>
              <a:t/>
            </a:r>
            <a:endParaRPr sz="1300"/>
          </a:p>
        </p:txBody>
      </p:sp>
      <p:pic>
        <p:nvPicPr>
          <p:cNvPr id="176" name="Google Shape;176;p31"/>
          <p:cNvPicPr preferRelativeResize="0"/>
          <p:nvPr/>
        </p:nvPicPr>
        <p:blipFill>
          <a:blip r:embed="rId3">
            <a:alphaModFix/>
          </a:blip>
          <a:stretch>
            <a:fillRect/>
          </a:stretch>
        </p:blipFill>
        <p:spPr>
          <a:xfrm>
            <a:off x="290513" y="1947750"/>
            <a:ext cx="8562975" cy="2133600"/>
          </a:xfrm>
          <a:prstGeom prst="rect">
            <a:avLst/>
          </a:prstGeom>
          <a:noFill/>
          <a:ln>
            <a:noFill/>
          </a:ln>
        </p:spPr>
      </p:pic>
      <p:sp>
        <p:nvSpPr>
          <p:cNvPr id="177" name="Google Shape;177;p31"/>
          <p:cNvSpPr txBox="1"/>
          <p:nvPr/>
        </p:nvSpPr>
        <p:spPr>
          <a:xfrm>
            <a:off x="2001650" y="4358050"/>
            <a:ext cx="4231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FFFF"/>
                </a:solidFill>
                <a:latin typeface="Roboto"/>
                <a:ea typeface="Roboto"/>
                <a:cs typeface="Roboto"/>
                <a:sym typeface="Roboto"/>
              </a:rPr>
              <a:t>These amounts can increase as you are successful throughout college. </a:t>
            </a:r>
            <a:endParaRPr>
              <a:solidFill>
                <a:srgbClr val="FFFFFF"/>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txBox="1"/>
          <p:nvPr>
            <p:ph type="title"/>
          </p:nvPr>
        </p:nvSpPr>
        <p:spPr>
          <a:xfrm>
            <a:off x="329575" y="407600"/>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2nd Semester </a:t>
            </a:r>
            <a:endParaRPr/>
          </a:p>
          <a:p>
            <a:pPr indent="0" lvl="0" marL="0" rtl="0" algn="ctr">
              <a:spcBef>
                <a:spcPts val="0"/>
              </a:spcBef>
              <a:spcAft>
                <a:spcPts val="0"/>
              </a:spcAft>
              <a:buNone/>
            </a:pPr>
            <a:r>
              <a:rPr lang="en"/>
              <a:t>Skilled  Trades &amp; Military </a:t>
            </a:r>
            <a:endParaRPr/>
          </a:p>
        </p:txBody>
      </p:sp>
      <p:sp>
        <p:nvSpPr>
          <p:cNvPr id="71" name="Google Shape;71;p14"/>
          <p:cNvSpPr txBox="1"/>
          <p:nvPr/>
        </p:nvSpPr>
        <p:spPr>
          <a:xfrm>
            <a:off x="3882425" y="1358175"/>
            <a:ext cx="5045100" cy="409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rPr>
              <a:t>Skilled Trades/Careers </a:t>
            </a:r>
            <a:endParaRPr sz="2400">
              <a:solidFill>
                <a:srgbClr val="FFFFFF"/>
              </a:solidFill>
            </a:endParaRPr>
          </a:p>
          <a:p>
            <a:pPr indent="-323850" lvl="0" marL="457200" rtl="0" algn="l">
              <a:spcBef>
                <a:spcPts val="0"/>
              </a:spcBef>
              <a:spcAft>
                <a:spcPts val="0"/>
              </a:spcAft>
              <a:buClr>
                <a:srgbClr val="FFFFFF"/>
              </a:buClr>
              <a:buSzPts val="1500"/>
              <a:buChar char="●"/>
            </a:pPr>
            <a:r>
              <a:rPr lang="en" sz="1500">
                <a:solidFill>
                  <a:srgbClr val="FFFFFF"/>
                </a:solidFill>
              </a:rPr>
              <a:t>Research Skilled Trades Programs at community colleges, through unions and other trade schools. </a:t>
            </a:r>
            <a:endParaRPr sz="1500">
              <a:solidFill>
                <a:srgbClr val="FFFFFF"/>
              </a:solidFill>
            </a:endParaRPr>
          </a:p>
          <a:p>
            <a:pPr indent="-323850" lvl="0" marL="457200" rtl="0" algn="l">
              <a:spcBef>
                <a:spcPts val="0"/>
              </a:spcBef>
              <a:spcAft>
                <a:spcPts val="0"/>
              </a:spcAft>
              <a:buClr>
                <a:srgbClr val="FFFFFF"/>
              </a:buClr>
              <a:buSzPts val="1500"/>
              <a:buChar char="●"/>
            </a:pPr>
            <a:r>
              <a:rPr lang="en" sz="1500">
                <a:solidFill>
                  <a:srgbClr val="FFFFFF"/>
                </a:solidFill>
              </a:rPr>
              <a:t>Research when you can apply and/or how to apply.</a:t>
            </a:r>
            <a:endParaRPr sz="1500">
              <a:solidFill>
                <a:srgbClr val="FFFFFF"/>
              </a:solidFill>
            </a:endParaRPr>
          </a:p>
          <a:p>
            <a:pPr indent="0" lvl="0" marL="0" rtl="0" algn="l">
              <a:spcBef>
                <a:spcPts val="0"/>
              </a:spcBef>
              <a:spcAft>
                <a:spcPts val="0"/>
              </a:spcAft>
              <a:buNone/>
            </a:pPr>
            <a:r>
              <a:t/>
            </a:r>
            <a:endParaRPr sz="1100">
              <a:solidFill>
                <a:srgbClr val="FFFFFF"/>
              </a:solidFill>
            </a:endParaRPr>
          </a:p>
          <a:p>
            <a:pPr indent="0" lvl="0" marL="0" rtl="0" algn="l">
              <a:spcBef>
                <a:spcPts val="0"/>
              </a:spcBef>
              <a:spcAft>
                <a:spcPts val="0"/>
              </a:spcAft>
              <a:buNone/>
            </a:pPr>
            <a:r>
              <a:rPr lang="en" sz="1100">
                <a:solidFill>
                  <a:srgbClr val="FFFFFF"/>
                </a:solidFill>
              </a:rPr>
              <a:t> </a:t>
            </a:r>
            <a:r>
              <a:rPr lang="en" sz="1100" u="sng">
                <a:solidFill>
                  <a:schemeClr val="hlink"/>
                </a:solidFill>
                <a:hlinkClick r:id="rId3"/>
              </a:rPr>
              <a:t>Community College Programs</a:t>
            </a:r>
            <a:endParaRPr sz="1100">
              <a:solidFill>
                <a:srgbClr val="FFFFFF"/>
              </a:solidFill>
            </a:endParaRPr>
          </a:p>
          <a:p>
            <a:pPr indent="0" lvl="0" marL="0" rtl="0" algn="l">
              <a:spcBef>
                <a:spcPts val="0"/>
              </a:spcBef>
              <a:spcAft>
                <a:spcPts val="0"/>
              </a:spcAft>
              <a:buNone/>
            </a:pPr>
            <a:r>
              <a:rPr lang="en" sz="1100">
                <a:solidFill>
                  <a:srgbClr val="FFFFFF"/>
                </a:solidFill>
              </a:rPr>
              <a:t> </a:t>
            </a:r>
            <a:endParaRPr sz="1100">
              <a:solidFill>
                <a:srgbClr val="FFFFFF"/>
              </a:solidFill>
            </a:endParaRPr>
          </a:p>
          <a:p>
            <a:pPr indent="0" lvl="0" marL="0" rtl="0" algn="l">
              <a:spcBef>
                <a:spcPts val="0"/>
              </a:spcBef>
              <a:spcAft>
                <a:spcPts val="0"/>
              </a:spcAft>
              <a:buNone/>
            </a:pPr>
            <a:r>
              <a:rPr lang="en" sz="1100">
                <a:solidFill>
                  <a:srgbClr val="FFFFFF"/>
                </a:solidFill>
              </a:rPr>
              <a:t> </a:t>
            </a:r>
            <a:r>
              <a:rPr lang="en" sz="1100" u="sng">
                <a:solidFill>
                  <a:schemeClr val="hlink"/>
                </a:solidFill>
                <a:hlinkClick r:id="rId4"/>
              </a:rPr>
              <a:t>MI Construction Careers </a:t>
            </a:r>
            <a:endParaRPr sz="1100">
              <a:solidFill>
                <a:srgbClr val="FFFFFF"/>
              </a:solidFill>
            </a:endParaRPr>
          </a:p>
          <a:p>
            <a:pPr indent="0" lvl="0" marL="0" rtl="0" algn="l">
              <a:spcBef>
                <a:spcPts val="0"/>
              </a:spcBef>
              <a:spcAft>
                <a:spcPts val="0"/>
              </a:spcAft>
              <a:buNone/>
            </a:pPr>
            <a:r>
              <a:rPr lang="en" sz="1100">
                <a:solidFill>
                  <a:srgbClr val="FFFFFF"/>
                </a:solidFill>
              </a:rPr>
              <a:t> </a:t>
            </a:r>
            <a:endParaRPr sz="1100">
              <a:solidFill>
                <a:srgbClr val="FFFFFF"/>
              </a:solidFill>
            </a:endParaRPr>
          </a:p>
          <a:p>
            <a:pPr indent="0" lvl="0" marL="0" rtl="0" algn="l">
              <a:spcBef>
                <a:spcPts val="0"/>
              </a:spcBef>
              <a:spcAft>
                <a:spcPts val="0"/>
              </a:spcAft>
              <a:buNone/>
            </a:pPr>
            <a:r>
              <a:rPr lang="en" sz="1100">
                <a:solidFill>
                  <a:srgbClr val="FFFFFF"/>
                </a:solidFill>
              </a:rPr>
              <a:t> </a:t>
            </a:r>
            <a:r>
              <a:rPr lang="en" sz="1100" u="sng">
                <a:solidFill>
                  <a:schemeClr val="hlink"/>
                </a:solidFill>
                <a:hlinkClick r:id="rId5"/>
              </a:rPr>
              <a:t>Northwest Ohio Construction Education Center</a:t>
            </a:r>
            <a:endParaRPr sz="1100">
              <a:solidFill>
                <a:srgbClr val="FFFFFF"/>
              </a:solidFill>
            </a:endParaRPr>
          </a:p>
          <a:p>
            <a:pPr indent="0" lvl="0" marL="0" rtl="0" algn="l">
              <a:spcBef>
                <a:spcPts val="0"/>
              </a:spcBef>
              <a:spcAft>
                <a:spcPts val="0"/>
              </a:spcAft>
              <a:buNone/>
            </a:pPr>
            <a:r>
              <a:t/>
            </a:r>
            <a:endParaRPr sz="1100">
              <a:solidFill>
                <a:srgbClr val="FFFFFF"/>
              </a:solidFill>
            </a:endParaRPr>
          </a:p>
          <a:p>
            <a:pPr indent="0" lvl="0" marL="0" rtl="0" algn="l">
              <a:spcBef>
                <a:spcPts val="0"/>
              </a:spcBef>
              <a:spcAft>
                <a:spcPts val="0"/>
              </a:spcAft>
              <a:buNone/>
            </a:pPr>
            <a:r>
              <a:t/>
            </a:r>
            <a:endParaRPr sz="1100">
              <a:solidFill>
                <a:srgbClr val="FFFFFF"/>
              </a:solidFill>
              <a:highlight>
                <a:schemeClr val="accent6"/>
              </a:highlight>
            </a:endParaRPr>
          </a:p>
          <a:p>
            <a:pPr indent="0" lvl="0" marL="0" rtl="0" algn="l">
              <a:spcBef>
                <a:spcPts val="0"/>
              </a:spcBef>
              <a:spcAft>
                <a:spcPts val="0"/>
              </a:spcAft>
              <a:buNone/>
            </a:pPr>
            <a:r>
              <a:t/>
            </a:r>
            <a:endParaRPr sz="1500">
              <a:solidFill>
                <a:srgbClr val="FFFFFF"/>
              </a:solidFill>
            </a:endParaRPr>
          </a:p>
          <a:p>
            <a:pPr indent="-323850" lvl="0" marL="457200" rtl="0" algn="l">
              <a:spcBef>
                <a:spcPts val="0"/>
              </a:spcBef>
              <a:spcAft>
                <a:spcPts val="0"/>
              </a:spcAft>
              <a:buClr>
                <a:srgbClr val="FFFFFF"/>
              </a:buClr>
              <a:buSzPts val="1500"/>
              <a:buChar char="●"/>
            </a:pPr>
            <a:r>
              <a:rPr lang="en" sz="1500">
                <a:solidFill>
                  <a:srgbClr val="FFFFFF"/>
                </a:solidFill>
              </a:rPr>
              <a:t>Late April– Monroe County Career Expo</a:t>
            </a:r>
            <a:endParaRPr sz="1500">
              <a:solidFill>
                <a:srgbClr val="FFFFFF"/>
              </a:solidFill>
            </a:endParaRPr>
          </a:p>
          <a:p>
            <a:pPr indent="-323850" lvl="0" marL="457200" rtl="0" algn="l">
              <a:spcBef>
                <a:spcPts val="0"/>
              </a:spcBef>
              <a:spcAft>
                <a:spcPts val="0"/>
              </a:spcAft>
              <a:buClr>
                <a:srgbClr val="FFFFFF"/>
              </a:buClr>
              <a:buSzPts val="1500"/>
              <a:buChar char="●"/>
            </a:pPr>
            <a:r>
              <a:rPr lang="en" sz="1500" u="sng">
                <a:solidFill>
                  <a:schemeClr val="hlink"/>
                </a:solidFill>
                <a:hlinkClick r:id="rId6"/>
              </a:rPr>
              <a:t>MCCC Lifelong Learning</a:t>
            </a:r>
            <a:r>
              <a:rPr lang="en" sz="1500">
                <a:solidFill>
                  <a:srgbClr val="FFFFFF"/>
                </a:solidFill>
              </a:rPr>
              <a:t> &amp; Michigan Achievement </a:t>
            </a:r>
            <a:r>
              <a:rPr lang="en" sz="1500">
                <a:solidFill>
                  <a:srgbClr val="FFFFFF"/>
                </a:solidFill>
              </a:rPr>
              <a:t>Scholarship</a:t>
            </a:r>
            <a:r>
              <a:rPr lang="en" sz="1500">
                <a:solidFill>
                  <a:srgbClr val="FFFFFF"/>
                </a:solidFill>
              </a:rPr>
              <a:t>  </a:t>
            </a:r>
            <a:endParaRPr sz="1500">
              <a:solidFill>
                <a:srgbClr val="FFFFFF"/>
              </a:solidFill>
            </a:endParaRPr>
          </a:p>
          <a:p>
            <a:pPr indent="0" lvl="0" marL="457200" rtl="0" algn="l">
              <a:spcBef>
                <a:spcPts val="0"/>
              </a:spcBef>
              <a:spcAft>
                <a:spcPts val="0"/>
              </a:spcAft>
              <a:buNone/>
            </a:pPr>
            <a:r>
              <a:t/>
            </a:r>
            <a:endParaRPr sz="1500">
              <a:solidFill>
                <a:srgbClr val="FFFFFF"/>
              </a:solidFill>
            </a:endParaRPr>
          </a:p>
        </p:txBody>
      </p:sp>
      <p:sp>
        <p:nvSpPr>
          <p:cNvPr id="72" name="Google Shape;72;p14"/>
          <p:cNvSpPr txBox="1"/>
          <p:nvPr/>
        </p:nvSpPr>
        <p:spPr>
          <a:xfrm>
            <a:off x="329575" y="1358175"/>
            <a:ext cx="3813600" cy="17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rPr>
              <a:t>Military </a:t>
            </a:r>
            <a:r>
              <a:rPr lang="en">
                <a:solidFill>
                  <a:srgbClr val="FFFFFF"/>
                </a:solidFill>
              </a:rPr>
              <a:t> </a:t>
            </a:r>
            <a:endParaRPr>
              <a:solidFill>
                <a:srgbClr val="FFFFFF"/>
              </a:solidFill>
            </a:endParaRPr>
          </a:p>
          <a:p>
            <a:pPr indent="-342900" lvl="0" marL="457200" rtl="0" algn="l">
              <a:spcBef>
                <a:spcPts val="0"/>
              </a:spcBef>
              <a:spcAft>
                <a:spcPts val="0"/>
              </a:spcAft>
              <a:buClr>
                <a:srgbClr val="FFFFFF"/>
              </a:buClr>
              <a:buSzPts val="1800"/>
              <a:buChar char="●"/>
            </a:pPr>
            <a:r>
              <a:rPr lang="en" sz="1800">
                <a:solidFill>
                  <a:srgbClr val="FFFFFF"/>
                </a:solidFill>
              </a:rPr>
              <a:t>Research Programs/Jobs</a:t>
            </a:r>
            <a:endParaRPr sz="1800">
              <a:solidFill>
                <a:srgbClr val="FFFFFF"/>
              </a:solidFill>
            </a:endParaRPr>
          </a:p>
          <a:p>
            <a:pPr indent="-342900" lvl="0" marL="457200" rtl="0" algn="l">
              <a:spcBef>
                <a:spcPts val="0"/>
              </a:spcBef>
              <a:spcAft>
                <a:spcPts val="0"/>
              </a:spcAft>
              <a:buClr>
                <a:srgbClr val="FFFFFF"/>
              </a:buClr>
              <a:buSzPts val="1800"/>
              <a:buChar char="●"/>
            </a:pPr>
            <a:r>
              <a:rPr lang="en" sz="1800">
                <a:solidFill>
                  <a:srgbClr val="FFFFFF"/>
                </a:solidFill>
              </a:rPr>
              <a:t>ASVAB </a:t>
            </a:r>
            <a:endParaRPr sz="1800">
              <a:solidFill>
                <a:srgbClr val="FFFFFF"/>
              </a:solidFill>
            </a:endParaRPr>
          </a:p>
          <a:p>
            <a:pPr indent="-342900" lvl="0" marL="457200" rtl="0" algn="l">
              <a:spcBef>
                <a:spcPts val="0"/>
              </a:spcBef>
              <a:spcAft>
                <a:spcPts val="0"/>
              </a:spcAft>
              <a:buClr>
                <a:srgbClr val="FFFFFF"/>
              </a:buClr>
              <a:buSzPts val="1800"/>
              <a:buChar char="●"/>
            </a:pPr>
            <a:r>
              <a:rPr lang="en" sz="1800">
                <a:solidFill>
                  <a:srgbClr val="FFFFFF"/>
                </a:solidFill>
              </a:rPr>
              <a:t>Meet w/ </a:t>
            </a:r>
            <a:r>
              <a:rPr lang="en" sz="1800">
                <a:solidFill>
                  <a:srgbClr val="FFFFFF"/>
                </a:solidFill>
              </a:rPr>
              <a:t>Recruiter</a:t>
            </a:r>
            <a:r>
              <a:rPr lang="en" sz="1800">
                <a:solidFill>
                  <a:srgbClr val="FFFFFF"/>
                </a:solidFill>
              </a:rPr>
              <a:t> </a:t>
            </a:r>
            <a:endParaRPr sz="1800">
              <a:solidFill>
                <a:srgbClr val="FFFFFF"/>
              </a:solidFill>
            </a:endParaRPr>
          </a:p>
          <a:p>
            <a:pPr indent="0" lvl="0" marL="0" rtl="0" algn="l">
              <a:spcBef>
                <a:spcPts val="0"/>
              </a:spcBef>
              <a:spcAft>
                <a:spcPts val="0"/>
              </a:spcAft>
              <a:buNone/>
            </a:pPr>
            <a:r>
              <a:t/>
            </a:r>
            <a:endParaRPr>
              <a:solidFill>
                <a:srgbClr val="FFFFFF"/>
              </a:solidFill>
            </a:endParaRPr>
          </a:p>
        </p:txBody>
      </p:sp>
      <p:pic>
        <p:nvPicPr>
          <p:cNvPr id="73" name="Google Shape;73;p14"/>
          <p:cNvPicPr preferRelativeResize="0"/>
          <p:nvPr/>
        </p:nvPicPr>
        <p:blipFill>
          <a:blip r:embed="rId7">
            <a:alphaModFix/>
          </a:blip>
          <a:stretch>
            <a:fillRect/>
          </a:stretch>
        </p:blipFill>
        <p:spPr>
          <a:xfrm>
            <a:off x="715075" y="2885475"/>
            <a:ext cx="2265250" cy="12846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pic>
        <p:nvPicPr>
          <p:cNvPr id="183" name="Google Shape;183;p32"/>
          <p:cNvPicPr preferRelativeResize="0"/>
          <p:nvPr/>
        </p:nvPicPr>
        <p:blipFill>
          <a:blip r:embed="rId3">
            <a:alphaModFix/>
          </a:blip>
          <a:stretch>
            <a:fillRect/>
          </a:stretch>
        </p:blipFill>
        <p:spPr>
          <a:xfrm>
            <a:off x="2245625" y="0"/>
            <a:ext cx="4857294"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SCHOLARSHIPS	</a:t>
            </a:r>
            <a:endParaRPr/>
          </a:p>
        </p:txBody>
      </p:sp>
      <p:sp>
        <p:nvSpPr>
          <p:cNvPr id="189" name="Google Shape;189;p33"/>
          <p:cNvSpPr txBox="1"/>
          <p:nvPr>
            <p:ph idx="1" type="body"/>
          </p:nvPr>
        </p:nvSpPr>
        <p:spPr>
          <a:xfrm>
            <a:off x="127525" y="1277800"/>
            <a:ext cx="52995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Scholarships will start to come out now through early May. </a:t>
            </a:r>
            <a:endParaRPr/>
          </a:p>
          <a:p>
            <a:pPr indent="0" lvl="0" marL="0" rtl="0" algn="l">
              <a:spcBef>
                <a:spcPts val="1600"/>
              </a:spcBef>
              <a:spcAft>
                <a:spcPts val="0"/>
              </a:spcAft>
              <a:buNone/>
            </a:pPr>
            <a:r>
              <a:rPr lang="en"/>
              <a:t>Make sure to build time into your schedule to complete required items for scholarships such as transcript and letter of recommendation.</a:t>
            </a:r>
            <a:endParaRPr/>
          </a:p>
          <a:p>
            <a:pPr indent="0" lvl="0" marL="0" rtl="0" algn="l">
              <a:spcBef>
                <a:spcPts val="1600"/>
              </a:spcBef>
              <a:spcAft>
                <a:spcPts val="0"/>
              </a:spcAft>
              <a:buNone/>
            </a:pPr>
            <a:r>
              <a:rPr lang="en" u="sng">
                <a:solidFill>
                  <a:schemeClr val="hlink"/>
                </a:solidFill>
                <a:hlinkClick r:id="rId3"/>
              </a:rPr>
              <a:t>Local Schola</a:t>
            </a:r>
            <a:r>
              <a:rPr lang="en" u="sng">
                <a:solidFill>
                  <a:schemeClr val="accent5"/>
                </a:solidFill>
                <a:hlinkClick r:id="rId4">
                  <a:extLst>
                    <a:ext uri="{A12FA001-AC4F-418D-AE19-62706E023703}">
                      <ahyp:hlinkClr val="tx"/>
                    </a:ext>
                  </a:extLst>
                </a:hlinkClick>
              </a:rPr>
              <a:t>rshi</a:t>
            </a:r>
            <a:r>
              <a:rPr lang="en" u="sng">
                <a:solidFill>
                  <a:schemeClr val="accent5"/>
                </a:solidFill>
              </a:rPr>
              <a:t>ps</a:t>
            </a:r>
            <a:endParaRPr u="sng">
              <a:solidFill>
                <a:schemeClr val="accent5"/>
              </a:solidFill>
            </a:endParaRPr>
          </a:p>
          <a:p>
            <a:pPr indent="0" lvl="0" marL="0" rtl="0" algn="l">
              <a:spcBef>
                <a:spcPts val="1600"/>
              </a:spcBef>
              <a:spcAft>
                <a:spcPts val="0"/>
              </a:spcAft>
              <a:buNone/>
            </a:pPr>
            <a:r>
              <a:rPr lang="en" u="sng">
                <a:solidFill>
                  <a:schemeClr val="hlink"/>
                </a:solidFill>
                <a:hlinkClick r:id="rId5"/>
              </a:rPr>
              <a:t>MCCC Endowment/Annual Scholarship</a:t>
            </a:r>
            <a:r>
              <a:rPr lang="en"/>
              <a:t>-March 1st </a:t>
            </a:r>
            <a:endParaRPr/>
          </a:p>
          <a:p>
            <a:pPr indent="0" lvl="0" marL="0" rtl="0" algn="l">
              <a:spcBef>
                <a:spcPts val="1600"/>
              </a:spcBef>
              <a:spcAft>
                <a:spcPts val="0"/>
              </a:spcAft>
              <a:buNone/>
            </a:pPr>
            <a:r>
              <a:rPr lang="en" u="sng">
                <a:solidFill>
                  <a:schemeClr val="hlink"/>
                </a:solidFill>
                <a:hlinkClick r:id="rId6"/>
              </a:rPr>
              <a:t>MCCC </a:t>
            </a:r>
            <a:r>
              <a:rPr lang="en" u="sng">
                <a:solidFill>
                  <a:schemeClr val="accent5"/>
                </a:solidFill>
                <a:hlinkClick r:id="rId7">
                  <a:extLst>
                    <a:ext uri="{A12FA001-AC4F-418D-AE19-62706E023703}">
                      <ahyp:hlinkClr val="tx"/>
                    </a:ext>
                  </a:extLst>
                </a:hlinkClick>
              </a:rPr>
              <a:t>President</a:t>
            </a:r>
            <a:r>
              <a:rPr lang="en" u="sng">
                <a:solidFill>
                  <a:schemeClr val="accent5"/>
                </a:solidFill>
              </a:rPr>
              <a:t>ial &amp; Music Scholarship </a:t>
            </a:r>
            <a:endParaRPr u="sng">
              <a:solidFill>
                <a:schemeClr val="accent5"/>
              </a:solidFill>
            </a:endParaRPr>
          </a:p>
          <a:p>
            <a:pPr indent="0" lvl="0" marL="0" rtl="0" algn="l">
              <a:spcBef>
                <a:spcPts val="1600"/>
              </a:spcBef>
              <a:spcAft>
                <a:spcPts val="1600"/>
              </a:spcAft>
              <a:buNone/>
            </a:pPr>
            <a:r>
              <a:t/>
            </a:r>
            <a:endParaRPr>
              <a:highlight>
                <a:srgbClr val="FFFF00"/>
              </a:highlight>
            </a:endParaRPr>
          </a:p>
        </p:txBody>
      </p:sp>
      <p:pic>
        <p:nvPicPr>
          <p:cNvPr id="190" name="Google Shape;190;p33"/>
          <p:cNvPicPr preferRelativeResize="0"/>
          <p:nvPr/>
        </p:nvPicPr>
        <p:blipFill>
          <a:blip r:embed="rId8">
            <a:alphaModFix/>
          </a:blip>
          <a:stretch>
            <a:fillRect/>
          </a:stretch>
        </p:blipFill>
        <p:spPr>
          <a:xfrm>
            <a:off x="5600500" y="969950"/>
            <a:ext cx="3076237" cy="36945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4"/>
          <p:cNvSpPr txBox="1"/>
          <p:nvPr>
            <p:ph type="title"/>
          </p:nvPr>
        </p:nvSpPr>
        <p:spPr>
          <a:xfrm>
            <a:off x="104525" y="458000"/>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Michigan </a:t>
            </a:r>
            <a:r>
              <a:rPr lang="en"/>
              <a:t>Achievement</a:t>
            </a:r>
            <a:r>
              <a:rPr lang="en"/>
              <a:t> Scholarship &amp; MI paying for College </a:t>
            </a:r>
            <a:endParaRPr/>
          </a:p>
        </p:txBody>
      </p:sp>
      <p:sp>
        <p:nvSpPr>
          <p:cNvPr id="196" name="Google Shape;196;p34"/>
          <p:cNvSpPr txBox="1"/>
          <p:nvPr>
            <p:ph idx="1" type="body"/>
          </p:nvPr>
        </p:nvSpPr>
        <p:spPr>
          <a:xfrm>
            <a:off x="317075" y="1144100"/>
            <a:ext cx="46707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Michigan </a:t>
            </a:r>
            <a:r>
              <a:rPr lang="en"/>
              <a:t>Achievement</a:t>
            </a:r>
            <a:r>
              <a:rPr lang="en"/>
              <a:t> Scholarship </a:t>
            </a:r>
            <a:endParaRPr/>
          </a:p>
          <a:p>
            <a:pPr indent="0" lvl="0" marL="0" rtl="0" algn="l">
              <a:spcBef>
                <a:spcPts val="1600"/>
              </a:spcBef>
              <a:spcAft>
                <a:spcPts val="0"/>
              </a:spcAft>
              <a:buNone/>
            </a:pPr>
            <a:r>
              <a:rPr lang="en" u="sng">
                <a:solidFill>
                  <a:schemeClr val="hlink"/>
                </a:solidFill>
                <a:hlinkClick r:id="rId3"/>
              </a:rPr>
              <a:t>To do:</a:t>
            </a:r>
            <a:endParaRPr/>
          </a:p>
          <a:p>
            <a:pPr indent="-336550" lvl="1" marL="914400" rtl="0" algn="l">
              <a:spcBef>
                <a:spcPts val="1600"/>
              </a:spcBef>
              <a:spcAft>
                <a:spcPts val="0"/>
              </a:spcAft>
              <a:buSzPts val="1700"/>
              <a:buChar char="○"/>
            </a:pPr>
            <a:r>
              <a:rPr lang="en" sz="1700"/>
              <a:t>Complete FAFSA</a:t>
            </a:r>
            <a:endParaRPr sz="1700"/>
          </a:p>
          <a:p>
            <a:pPr indent="-336550" lvl="1" marL="914400" rtl="0" algn="l">
              <a:spcBef>
                <a:spcPts val="0"/>
              </a:spcBef>
              <a:spcAft>
                <a:spcPts val="0"/>
              </a:spcAft>
              <a:buSzPts val="1700"/>
              <a:buChar char="○"/>
            </a:pPr>
            <a:r>
              <a:rPr lang="en" sz="1700"/>
              <a:t>Create MiSSG Portal Account</a:t>
            </a:r>
            <a:endParaRPr sz="1700"/>
          </a:p>
          <a:p>
            <a:pPr indent="-342900" lvl="0" marL="457200" rtl="0" algn="l">
              <a:spcBef>
                <a:spcPts val="0"/>
              </a:spcBef>
              <a:spcAft>
                <a:spcPts val="0"/>
              </a:spcAft>
              <a:buSzPts val="1800"/>
              <a:buChar char="●"/>
            </a:pPr>
            <a:r>
              <a:rPr lang="en"/>
              <a:t>Eligibility</a:t>
            </a:r>
            <a:r>
              <a:rPr lang="en"/>
              <a:t> SAI of 30,000 or less</a:t>
            </a:r>
            <a:endParaRPr/>
          </a:p>
          <a:p>
            <a:pPr indent="-342900" lvl="0" marL="457200" rtl="0" algn="l">
              <a:spcBef>
                <a:spcPts val="0"/>
              </a:spcBef>
              <a:spcAft>
                <a:spcPts val="0"/>
              </a:spcAft>
              <a:buSzPts val="1800"/>
              <a:buChar char="●"/>
            </a:pPr>
            <a:r>
              <a:rPr lang="en"/>
              <a:t>This sc</a:t>
            </a:r>
            <a:r>
              <a:rPr lang="en"/>
              <a:t>holarship may appear on some award letters. Make sure to </a:t>
            </a:r>
            <a:r>
              <a:rPr lang="en"/>
              <a:t>contact</a:t>
            </a:r>
            <a:r>
              <a:rPr lang="en"/>
              <a:t> financial aid to ask if you qualify</a:t>
            </a:r>
            <a:endParaRPr/>
          </a:p>
          <a:p>
            <a:pPr indent="0" lvl="0" marL="0" rtl="0" algn="l">
              <a:spcBef>
                <a:spcPts val="1600"/>
              </a:spcBef>
              <a:spcAft>
                <a:spcPts val="0"/>
              </a:spcAft>
              <a:buNone/>
            </a:pPr>
            <a:r>
              <a:rPr lang="en" u="sng">
                <a:solidFill>
                  <a:schemeClr val="hlink"/>
                </a:solidFill>
                <a:hlinkClick r:id="rId4"/>
              </a:rPr>
              <a:t>MI Paying For College Scholarship </a:t>
            </a:r>
            <a:endParaRPr/>
          </a:p>
          <a:p>
            <a:pPr indent="0" lvl="0" marL="0" rtl="0" algn="l">
              <a:spcBef>
                <a:spcPts val="1600"/>
              </a:spcBef>
              <a:spcAft>
                <a:spcPts val="0"/>
              </a:spcAft>
              <a:buNone/>
            </a:pPr>
            <a:r>
              <a:rPr lang="en" u="sng">
                <a:solidFill>
                  <a:schemeClr val="hlink"/>
                </a:solidFill>
                <a:hlinkClick r:id="rId5"/>
              </a:rPr>
              <a:t>MISSG Student &amp; Family and Portal</a:t>
            </a:r>
            <a:endParaRPr/>
          </a:p>
          <a:p>
            <a:pPr indent="0" lvl="0" marL="0" rtl="0" algn="l">
              <a:spcBef>
                <a:spcPts val="1600"/>
              </a:spcBef>
              <a:spcAft>
                <a:spcPts val="0"/>
              </a:spcAft>
              <a:buNone/>
            </a:pPr>
            <a:r>
              <a:rPr lang="en" u="sng">
                <a:solidFill>
                  <a:schemeClr val="hlink"/>
                </a:solidFill>
                <a:hlinkClick r:id="rId6"/>
              </a:rPr>
              <a:t>  </a:t>
            </a:r>
            <a:endParaRPr/>
          </a:p>
          <a:p>
            <a:pPr indent="0" lvl="0" marL="457200" rtl="0" algn="l">
              <a:spcBef>
                <a:spcPts val="1600"/>
              </a:spcBef>
              <a:spcAft>
                <a:spcPts val="1600"/>
              </a:spcAft>
              <a:buNone/>
            </a:pPr>
            <a:r>
              <a:t/>
            </a:r>
            <a:endParaRPr/>
          </a:p>
        </p:txBody>
      </p:sp>
      <p:pic>
        <p:nvPicPr>
          <p:cNvPr id="197" name="Google Shape;197;p34"/>
          <p:cNvPicPr preferRelativeResize="0"/>
          <p:nvPr/>
        </p:nvPicPr>
        <p:blipFill>
          <a:blip r:embed="rId7">
            <a:alphaModFix/>
          </a:blip>
          <a:stretch>
            <a:fillRect/>
          </a:stretch>
        </p:blipFill>
        <p:spPr>
          <a:xfrm>
            <a:off x="5622118" y="846550"/>
            <a:ext cx="3249533" cy="418705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Cash Campaign </a:t>
            </a:r>
            <a:endParaRPr/>
          </a:p>
        </p:txBody>
      </p:sp>
      <p:sp>
        <p:nvSpPr>
          <p:cNvPr id="203" name="Google Shape;203;p35"/>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Goal: Students </a:t>
            </a:r>
            <a:r>
              <a:rPr lang="en"/>
              <a:t>would shift their focus to complete the FAFSA and scholarships</a:t>
            </a:r>
            <a:endParaRPr/>
          </a:p>
          <a:p>
            <a:pPr indent="0" lvl="0" marL="0" rtl="0" algn="l">
              <a:spcBef>
                <a:spcPts val="1600"/>
              </a:spcBef>
              <a:spcAft>
                <a:spcPts val="0"/>
              </a:spcAft>
              <a:buNone/>
            </a:pPr>
            <a:r>
              <a:t/>
            </a:r>
            <a:endParaRPr/>
          </a:p>
          <a:p>
            <a:pPr indent="-342900" lvl="0" marL="457200" rtl="0" algn="l">
              <a:spcBef>
                <a:spcPts val="1600"/>
              </a:spcBef>
              <a:spcAft>
                <a:spcPts val="0"/>
              </a:spcAft>
              <a:buSzPts val="1800"/>
              <a:buChar char="●"/>
            </a:pPr>
            <a:r>
              <a:rPr lang="en"/>
              <a:t>Any student that has completed their FAFSA by February 11th can </a:t>
            </a:r>
            <a:r>
              <a:rPr b="1" lang="en" u="sng"/>
              <a:t>PRINT OFF </a:t>
            </a:r>
            <a:r>
              <a:rPr lang="en"/>
              <a:t>the confirmation FAFSA completion page to receive a </a:t>
            </a:r>
            <a:r>
              <a:rPr b="1" lang="en" u="sng"/>
              <a:t>FREE </a:t>
            </a:r>
            <a:r>
              <a:rPr lang="en"/>
              <a:t>Winterfest ticket!! Please turn in your printed confirmation into the office by 2/11 @ 3:00.</a:t>
            </a:r>
            <a:endParaRPr/>
          </a:p>
          <a:p>
            <a:pPr indent="-342900" lvl="0" marL="457200" rtl="0" algn="l">
              <a:spcBef>
                <a:spcPts val="0"/>
              </a:spcBef>
              <a:spcAft>
                <a:spcPts val="0"/>
              </a:spcAft>
              <a:buSzPts val="1800"/>
              <a:buChar char="●"/>
            </a:pPr>
            <a:r>
              <a:rPr lang="en"/>
              <a:t> **NO LATE CONFIRMATIONS WILL BE ACCEPTED!**</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6"/>
          <p:cNvSpPr txBox="1"/>
          <p:nvPr>
            <p:ph idx="1" type="body"/>
          </p:nvPr>
        </p:nvSpPr>
        <p:spPr>
          <a:xfrm>
            <a:off x="169750" y="539974"/>
            <a:ext cx="8368200" cy="3078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FAFSA Senior Sem/Fin Lit Competition </a:t>
            </a:r>
            <a:r>
              <a:rPr lang="en"/>
              <a:t>	</a:t>
            </a:r>
            <a:endParaRPr/>
          </a:p>
          <a:p>
            <a:pPr indent="-342900" lvl="0" marL="457200" rtl="0" algn="l">
              <a:spcBef>
                <a:spcPts val="1600"/>
              </a:spcBef>
              <a:spcAft>
                <a:spcPts val="0"/>
              </a:spcAft>
              <a:buSzPts val="1800"/>
              <a:buChar char="●"/>
            </a:pPr>
            <a:r>
              <a:rPr lang="en"/>
              <a:t>The class with the highest percentage of FAFSA completed by </a:t>
            </a:r>
            <a:r>
              <a:rPr lang="en" u="sng"/>
              <a:t>March 14th</a:t>
            </a:r>
            <a:r>
              <a:rPr lang="en"/>
              <a:t> wins a pizza party or breakfast.</a:t>
            </a:r>
            <a:endParaRPr/>
          </a:p>
          <a:p>
            <a:pPr indent="-342900" lvl="0" marL="457200" rtl="0" algn="l">
              <a:spcBef>
                <a:spcPts val="0"/>
              </a:spcBef>
              <a:spcAft>
                <a:spcPts val="0"/>
              </a:spcAft>
              <a:buSzPts val="1800"/>
              <a:buChar char="●"/>
            </a:pPr>
            <a:r>
              <a:rPr lang="en"/>
              <a:t>Forward Mrs. Ryan your confirmation page of completion  (ryan@idaschools.org)  </a:t>
            </a:r>
            <a:endParaRPr/>
          </a:p>
          <a:p>
            <a:pPr indent="0" lvl="0" marL="457200" rtl="0" algn="l">
              <a:spcBef>
                <a:spcPts val="1600"/>
              </a:spcBef>
              <a:spcAft>
                <a:spcPts val="0"/>
              </a:spcAft>
              <a:buNone/>
            </a:pPr>
            <a:r>
              <a:rPr lang="en">
                <a:highlight>
                  <a:srgbClr val="FFFF00"/>
                </a:highlight>
              </a:rPr>
              <a:t>   </a:t>
            </a:r>
            <a:endParaRPr>
              <a:highlight>
                <a:srgbClr val="FFFF00"/>
              </a:highlight>
            </a:endParaRPr>
          </a:p>
          <a:p>
            <a:pPr indent="0" lvl="0" marL="457200" rtl="0" algn="l">
              <a:spcBef>
                <a:spcPts val="1600"/>
              </a:spcBef>
              <a:spcAft>
                <a:spcPts val="0"/>
              </a:spcAft>
              <a:buNone/>
            </a:pPr>
            <a:r>
              <a:t/>
            </a:r>
            <a:endParaRPr/>
          </a:p>
          <a:p>
            <a:pPr indent="0" lvl="0" marL="457200" rtl="0" algn="l">
              <a:spcBef>
                <a:spcPts val="1600"/>
              </a:spcBef>
              <a:spcAft>
                <a:spcPts val="1600"/>
              </a:spcAft>
              <a:buNone/>
            </a:pPr>
            <a:r>
              <a:t/>
            </a:r>
            <a:endParaRPr/>
          </a:p>
        </p:txBody>
      </p:sp>
      <p:pic>
        <p:nvPicPr>
          <p:cNvPr id="209" name="Google Shape;209;p36"/>
          <p:cNvPicPr preferRelativeResize="0"/>
          <p:nvPr/>
        </p:nvPicPr>
        <p:blipFill>
          <a:blip r:embed="rId3">
            <a:alphaModFix/>
          </a:blip>
          <a:stretch>
            <a:fillRect/>
          </a:stretch>
        </p:blipFill>
        <p:spPr>
          <a:xfrm>
            <a:off x="4205957" y="2728325"/>
            <a:ext cx="4938050" cy="2415175"/>
          </a:xfrm>
          <a:prstGeom prst="rect">
            <a:avLst/>
          </a:prstGeom>
          <a:noFill/>
          <a:ln>
            <a:noFill/>
          </a:ln>
        </p:spPr>
      </p:pic>
      <p:sp>
        <p:nvSpPr>
          <p:cNvPr id="210" name="Google Shape;210;p36"/>
          <p:cNvSpPr txBox="1"/>
          <p:nvPr/>
        </p:nvSpPr>
        <p:spPr>
          <a:xfrm>
            <a:off x="380075" y="4890100"/>
            <a:ext cx="13716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	D&amp;P Scholarships</a:t>
            </a:r>
            <a:endParaRPr/>
          </a:p>
        </p:txBody>
      </p:sp>
      <p:sp>
        <p:nvSpPr>
          <p:cNvPr id="216" name="Google Shape;216;p37"/>
          <p:cNvSpPr txBox="1"/>
          <p:nvPr>
            <p:ph idx="1" type="body"/>
          </p:nvPr>
        </p:nvSpPr>
        <p:spPr>
          <a:xfrm>
            <a:off x="70200" y="1079775"/>
            <a:ext cx="9073800" cy="3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u="sng"/>
              <a:t>4</a:t>
            </a:r>
            <a:r>
              <a:rPr b="1" lang="en" sz="2400" u="sng"/>
              <a:t>  	$500 Scholarships</a:t>
            </a:r>
            <a:endParaRPr b="1" sz="2400" u="sng"/>
          </a:p>
          <a:p>
            <a:pPr indent="0" lvl="0" marL="0" rtl="0" algn="l">
              <a:spcBef>
                <a:spcPts val="1600"/>
              </a:spcBef>
              <a:spcAft>
                <a:spcPts val="0"/>
              </a:spcAft>
              <a:buNone/>
            </a:pPr>
            <a:r>
              <a:rPr lang="en" sz="2400"/>
              <a:t>-</a:t>
            </a:r>
            <a:r>
              <a:rPr lang="en"/>
              <a:t>2</a:t>
            </a:r>
            <a:r>
              <a:rPr lang="en"/>
              <a:t> $500 scholarships will be awarded to 1 student who completed their FAFSA in the class who wins the FAFSA Class Competition. </a:t>
            </a:r>
            <a:endParaRPr/>
          </a:p>
          <a:p>
            <a:pPr indent="0" lvl="0" marL="0" rtl="0" algn="l">
              <a:spcBef>
                <a:spcPts val="1600"/>
              </a:spcBef>
              <a:spcAft>
                <a:spcPts val="0"/>
              </a:spcAft>
              <a:buNone/>
            </a:pPr>
            <a:r>
              <a:rPr lang="en"/>
              <a:t>-2 $500 scholarships will be selected from the raffle. </a:t>
            </a:r>
            <a:endParaRPr/>
          </a:p>
          <a:p>
            <a:pPr indent="0" lvl="0" marL="0" rtl="0" algn="l">
              <a:spcBef>
                <a:spcPts val="1600"/>
              </a:spcBef>
              <a:spcAft>
                <a:spcPts val="0"/>
              </a:spcAft>
              <a:buNone/>
            </a:pPr>
            <a:r>
              <a:rPr lang="en"/>
              <a:t>	3 </a:t>
            </a:r>
            <a:r>
              <a:rPr lang="en"/>
              <a:t>tickets for anyone who has already completed their FAFSA or does by Feb 28th</a:t>
            </a:r>
            <a:endParaRPr/>
          </a:p>
          <a:p>
            <a:pPr indent="0" lvl="0" marL="0" rtl="0" algn="l">
              <a:spcBef>
                <a:spcPts val="1600"/>
              </a:spcBef>
              <a:spcAft>
                <a:spcPts val="0"/>
              </a:spcAft>
              <a:buNone/>
            </a:pPr>
            <a:r>
              <a:rPr lang="en"/>
              <a:t>        1 ticket for FAFSA completion before March 14th</a:t>
            </a:r>
            <a:endParaRPr/>
          </a:p>
          <a:p>
            <a:pPr indent="0" lvl="0" marL="0" rtl="0" algn="l">
              <a:spcBef>
                <a:spcPts val="1600"/>
              </a:spcBef>
              <a:spcAft>
                <a:spcPts val="0"/>
              </a:spcAft>
              <a:buNone/>
            </a:pPr>
            <a:r>
              <a:rPr lang="en"/>
              <a:t>        1 ticket for completion of three scholarships  (between Jan 1st-March 14th) </a:t>
            </a:r>
            <a:endParaRPr/>
          </a:p>
          <a:p>
            <a:pPr indent="0" lvl="0" marL="0" rtl="0" algn="l">
              <a:spcBef>
                <a:spcPts val="1600"/>
              </a:spcBef>
              <a:spcAft>
                <a:spcPts val="1600"/>
              </a:spcAft>
              <a:buNone/>
            </a:pPr>
            <a:r>
              <a:rPr lang="en"/>
              <a:t>Proof must be </a:t>
            </a:r>
            <a:r>
              <a:rPr lang="en"/>
              <a:t>emailed</a:t>
            </a:r>
            <a:r>
              <a:rPr lang="en"/>
              <a:t> to Mrs. Ryan or provided to the office by 4:00 on March 14th.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8"/>
          <p:cNvSpPr txBox="1"/>
          <p:nvPr>
            <p:ph idx="1" type="body"/>
          </p:nvPr>
        </p:nvSpPr>
        <p:spPr>
          <a:xfrm>
            <a:off x="311700" y="92249"/>
            <a:ext cx="8368200" cy="3078900"/>
          </a:xfrm>
          <a:prstGeom prst="rect">
            <a:avLst/>
          </a:prstGeom>
          <a:solidFill>
            <a:schemeClr val="lt1"/>
          </a:solidFill>
        </p:spPr>
        <p:txBody>
          <a:bodyPr anchorCtr="0" anchor="t" bIns="91425" lIns="91425" spcFirstLastPara="1" rIns="91425" wrap="square" tIns="91425">
            <a:noAutofit/>
          </a:bodyPr>
          <a:lstStyle/>
          <a:p>
            <a:pPr indent="0" lvl="0" marL="0" rtl="0" algn="ctr">
              <a:spcBef>
                <a:spcPts val="0"/>
              </a:spcBef>
              <a:spcAft>
                <a:spcPts val="0"/>
              </a:spcAft>
              <a:buNone/>
            </a:pPr>
            <a:r>
              <a:rPr lang="en" sz="3000"/>
              <a:t>Upcoming Important Dates</a:t>
            </a:r>
            <a:r>
              <a:rPr lang="en" sz="3000"/>
              <a:t> </a:t>
            </a:r>
            <a:r>
              <a:rPr lang="en"/>
              <a:t>	</a:t>
            </a:r>
            <a:endParaRPr/>
          </a:p>
          <a:p>
            <a:pPr indent="0" lvl="0" marL="0" rtl="0" algn="l">
              <a:spcBef>
                <a:spcPts val="1600"/>
              </a:spcBef>
              <a:spcAft>
                <a:spcPts val="0"/>
              </a:spcAft>
              <a:buNone/>
            </a:pPr>
            <a:r>
              <a:t/>
            </a:r>
            <a:endParaRPr/>
          </a:p>
          <a:p>
            <a:pPr indent="-342900" lvl="0" marL="457200" rtl="0" algn="l">
              <a:spcBef>
                <a:spcPts val="1600"/>
              </a:spcBef>
              <a:spcAft>
                <a:spcPts val="0"/>
              </a:spcAft>
              <a:buSzPts val="1800"/>
              <a:buChar char="●"/>
            </a:pPr>
            <a:r>
              <a:rPr lang="en" sz="1500">
                <a:highlight>
                  <a:schemeClr val="lt1"/>
                </a:highlight>
                <a:latin typeface="Playfair Display"/>
                <a:ea typeface="Playfair Display"/>
                <a:cs typeface="Playfair Display"/>
                <a:sym typeface="Playfair Display"/>
              </a:rPr>
              <a:t>February-March 15th 			FAFSA/Scholarship Raffle 	</a:t>
            </a:r>
            <a:endParaRPr sz="1500">
              <a:highlight>
                <a:schemeClr val="lt1"/>
              </a:highlight>
              <a:latin typeface="Playfair Display"/>
              <a:ea typeface="Playfair Display"/>
              <a:cs typeface="Playfair Display"/>
              <a:sym typeface="Playfair Display"/>
            </a:endParaRPr>
          </a:p>
          <a:p>
            <a:pPr indent="-342900" lvl="0" marL="457200" rtl="0" algn="l">
              <a:spcBef>
                <a:spcPts val="0"/>
              </a:spcBef>
              <a:spcAft>
                <a:spcPts val="0"/>
              </a:spcAft>
              <a:buSzPts val="1800"/>
              <a:buChar char="●"/>
            </a:pPr>
            <a:r>
              <a:rPr lang="en" sz="1500">
                <a:latin typeface="Playfair Display"/>
                <a:ea typeface="Playfair Display"/>
                <a:cs typeface="Playfair Display"/>
                <a:sym typeface="Playfair Display"/>
              </a:rPr>
              <a:t>February 18					Sen Sem/ Fin Aid Scholarship/FAFSA Workshop </a:t>
            </a:r>
            <a:endParaRPr sz="1500">
              <a:latin typeface="Playfair Display"/>
              <a:ea typeface="Playfair Display"/>
              <a:cs typeface="Playfair Display"/>
              <a:sym typeface="Playfair Display"/>
            </a:endParaRPr>
          </a:p>
          <a:p>
            <a:pPr indent="-311150" lvl="0" marL="457200" rtl="0" algn="l">
              <a:spcBef>
                <a:spcPts val="0"/>
              </a:spcBef>
              <a:spcAft>
                <a:spcPts val="0"/>
              </a:spcAft>
              <a:buSzPts val="1300"/>
              <a:buFont typeface="Playfair Display"/>
              <a:buChar char="●"/>
            </a:pPr>
            <a:r>
              <a:rPr lang="en" sz="1500">
                <a:latin typeface="Playfair Display"/>
                <a:ea typeface="Playfair Display"/>
                <a:cs typeface="Playfair Display"/>
                <a:sym typeface="Playfair Display"/>
              </a:rPr>
              <a:t>March 14</a:t>
            </a:r>
            <a:r>
              <a:rPr lang="en" sz="1300">
                <a:latin typeface="Playfair Display"/>
                <a:ea typeface="Playfair Display"/>
                <a:cs typeface="Playfair Display"/>
                <a:sym typeface="Playfair Display"/>
              </a:rPr>
              <a:t> 						</a:t>
            </a:r>
            <a:r>
              <a:rPr lang="en" sz="1500">
                <a:latin typeface="Playfair Display"/>
                <a:ea typeface="Playfair Display"/>
                <a:cs typeface="Playfair Display"/>
                <a:sym typeface="Playfair Display"/>
              </a:rPr>
              <a:t>Cash Campaign Class Competition Ends</a:t>
            </a:r>
            <a:endParaRPr sz="1500">
              <a:latin typeface="Playfair Display"/>
              <a:ea typeface="Playfair Display"/>
              <a:cs typeface="Playfair Display"/>
              <a:sym typeface="Playfair Display"/>
            </a:endParaRPr>
          </a:p>
          <a:p>
            <a:pPr indent="-323850" lvl="0" marL="457200" rtl="0" algn="l">
              <a:spcBef>
                <a:spcPts val="0"/>
              </a:spcBef>
              <a:spcAft>
                <a:spcPts val="0"/>
              </a:spcAft>
              <a:buSzPts val="1500"/>
              <a:buFont typeface="Playfair Display"/>
              <a:buChar char="●"/>
            </a:pPr>
            <a:r>
              <a:rPr lang="en" sz="1500">
                <a:latin typeface="Playfair Display"/>
                <a:ea typeface="Playfair Display"/>
                <a:cs typeface="Playfair Display"/>
                <a:sym typeface="Playfair Display"/>
              </a:rPr>
              <a:t>Mid March				</a:t>
            </a:r>
            <a:r>
              <a:rPr lang="en" sz="1700">
                <a:latin typeface="Playfair Display"/>
                <a:ea typeface="Playfair Display"/>
                <a:cs typeface="Playfair Display"/>
                <a:sym typeface="Playfair Display"/>
              </a:rPr>
              <a:t>	</a:t>
            </a:r>
            <a:r>
              <a:rPr lang="en" sz="1500">
                <a:latin typeface="Playfair Display"/>
                <a:ea typeface="Playfair Display"/>
                <a:cs typeface="Playfair Display"/>
                <a:sym typeface="Playfair Display"/>
              </a:rPr>
              <a:t>MCCC PN &amp; RN Nursing Program Info Meeting </a:t>
            </a:r>
            <a:endParaRPr sz="1500">
              <a:latin typeface="Playfair Display"/>
              <a:ea typeface="Playfair Display"/>
              <a:cs typeface="Playfair Display"/>
              <a:sym typeface="Playfair Display"/>
            </a:endParaRPr>
          </a:p>
          <a:p>
            <a:pPr indent="-342900" lvl="0" marL="457200" rtl="0" algn="l">
              <a:spcBef>
                <a:spcPts val="0"/>
              </a:spcBef>
              <a:spcAft>
                <a:spcPts val="0"/>
              </a:spcAft>
              <a:buSzPts val="1800"/>
              <a:buChar char="●"/>
            </a:pPr>
            <a:r>
              <a:rPr lang="en" sz="1500">
                <a:latin typeface="Playfair Display"/>
                <a:ea typeface="Playfair Display"/>
                <a:cs typeface="Playfair Display"/>
                <a:sym typeface="Playfair Display"/>
              </a:rPr>
              <a:t>Early-Mid March				Senior Conferences </a:t>
            </a:r>
            <a:endParaRPr sz="1500">
              <a:latin typeface="Playfair Display"/>
              <a:ea typeface="Playfair Display"/>
              <a:cs typeface="Playfair Display"/>
              <a:sym typeface="Playfair Display"/>
            </a:endParaRPr>
          </a:p>
          <a:p>
            <a:pPr indent="-342900" lvl="0" marL="457200" rtl="0" algn="l">
              <a:spcBef>
                <a:spcPts val="0"/>
              </a:spcBef>
              <a:spcAft>
                <a:spcPts val="0"/>
              </a:spcAft>
              <a:buSzPts val="1800"/>
              <a:buChar char="●"/>
            </a:pPr>
            <a:r>
              <a:rPr lang="en" sz="1500">
                <a:latin typeface="Playfair Display"/>
                <a:ea typeface="Playfair Display"/>
                <a:cs typeface="Playfair Display"/>
                <a:sym typeface="Playfair Display"/>
              </a:rPr>
              <a:t>TBD							Career Expo* </a:t>
            </a:r>
            <a:endParaRPr sz="1500">
              <a:latin typeface="Playfair Display"/>
              <a:ea typeface="Playfair Display"/>
              <a:cs typeface="Playfair Display"/>
              <a:sym typeface="Playfair Display"/>
            </a:endParaRPr>
          </a:p>
          <a:p>
            <a:pPr indent="-323850" lvl="0" marL="457200" rtl="0" algn="l">
              <a:spcBef>
                <a:spcPts val="0"/>
              </a:spcBef>
              <a:spcAft>
                <a:spcPts val="0"/>
              </a:spcAft>
              <a:buSzPts val="1500"/>
              <a:buFont typeface="Playfair Display"/>
              <a:buChar char="●"/>
            </a:pPr>
            <a:r>
              <a:rPr lang="en" sz="1500">
                <a:latin typeface="Playfair Display"/>
                <a:ea typeface="Playfair Display"/>
                <a:cs typeface="Playfair Display"/>
                <a:sym typeface="Playfair Display"/>
              </a:rPr>
              <a:t>May 23rd					  	Decision Day</a:t>
            </a:r>
            <a:endParaRPr sz="1500">
              <a:latin typeface="Playfair Display"/>
              <a:ea typeface="Playfair Display"/>
              <a:cs typeface="Playfair Display"/>
              <a:sym typeface="Playfair Display"/>
            </a:endParaRPr>
          </a:p>
          <a:p>
            <a:pPr indent="-323850" lvl="0" marL="457200" rtl="0" algn="l">
              <a:spcBef>
                <a:spcPts val="0"/>
              </a:spcBef>
              <a:spcAft>
                <a:spcPts val="0"/>
              </a:spcAft>
              <a:buSzPts val="1500"/>
              <a:buFont typeface="Playfair Display"/>
              <a:buChar char="●"/>
            </a:pPr>
            <a:r>
              <a:rPr lang="en" sz="1500">
                <a:latin typeface="Playfair Display"/>
                <a:ea typeface="Playfair Display"/>
                <a:cs typeface="Playfair Display"/>
                <a:sym typeface="Playfair Display"/>
              </a:rPr>
              <a:t>May 30th						Graduation Practice </a:t>
            </a:r>
            <a:endParaRPr sz="1500">
              <a:latin typeface="Playfair Display"/>
              <a:ea typeface="Playfair Display"/>
              <a:cs typeface="Playfair Display"/>
              <a:sym typeface="Playfair Display"/>
            </a:endParaRPr>
          </a:p>
          <a:p>
            <a:pPr indent="-323850" lvl="0" marL="457200" rtl="0" algn="l">
              <a:spcBef>
                <a:spcPts val="0"/>
              </a:spcBef>
              <a:spcAft>
                <a:spcPts val="0"/>
              </a:spcAft>
              <a:buSzPts val="1500"/>
              <a:buFont typeface="Playfair Display"/>
              <a:buChar char="●"/>
            </a:pPr>
            <a:r>
              <a:rPr lang="en" sz="1500">
                <a:latin typeface="Playfair Display"/>
                <a:ea typeface="Playfair Display"/>
                <a:cs typeface="Playfair Display"/>
                <a:sym typeface="Playfair Display"/>
              </a:rPr>
              <a:t>June 1					 	GRADUATION!!!</a:t>
            </a:r>
            <a:endParaRPr sz="1500">
              <a:latin typeface="Playfair Display"/>
              <a:ea typeface="Playfair Display"/>
              <a:cs typeface="Playfair Display"/>
              <a:sym typeface="Playfair Display"/>
            </a:endParaRPr>
          </a:p>
          <a:p>
            <a:pPr indent="0" lvl="0" marL="0" rtl="0" algn="l">
              <a:spcBef>
                <a:spcPts val="0"/>
              </a:spcBef>
              <a:spcAft>
                <a:spcPts val="0"/>
              </a:spcAft>
              <a:buNone/>
            </a:pPr>
            <a:r>
              <a:t/>
            </a:r>
            <a:endParaRPr sz="1500">
              <a:latin typeface="Playfair Display"/>
              <a:ea typeface="Playfair Display"/>
              <a:cs typeface="Playfair Display"/>
              <a:sym typeface="Playfair Display"/>
            </a:endParaRPr>
          </a:p>
          <a:p>
            <a:pPr indent="0" lvl="0" marL="0" rtl="0" algn="l">
              <a:spcBef>
                <a:spcPts val="1600"/>
              </a:spcBef>
              <a:spcAft>
                <a:spcPts val="0"/>
              </a:spcAft>
              <a:buNone/>
            </a:pPr>
            <a:r>
              <a:rPr lang="en" sz="1500">
                <a:latin typeface="Playfair Display"/>
                <a:ea typeface="Playfair Display"/>
                <a:cs typeface="Playfair Display"/>
                <a:sym typeface="Playfair Display"/>
              </a:rPr>
              <a:t>* Sign-up Required 		</a:t>
            </a:r>
            <a:r>
              <a:rPr lang="en" u="sng">
                <a:solidFill>
                  <a:schemeClr val="hlink"/>
                </a:solidFill>
                <a:latin typeface="Arial"/>
                <a:ea typeface="Arial"/>
                <a:cs typeface="Arial"/>
                <a:sym typeface="Arial"/>
                <a:hlinkClick r:id="rId3"/>
              </a:rPr>
              <a:t>Cash Campaign Survey </a:t>
            </a:r>
            <a:endParaRPr sz="1500">
              <a:latin typeface="Playfair Display"/>
              <a:ea typeface="Playfair Display"/>
              <a:cs typeface="Playfair Display"/>
              <a:sym typeface="Playfair Display"/>
            </a:endParaRPr>
          </a:p>
          <a:p>
            <a:pPr indent="0" lvl="0" marL="0" rtl="0" algn="l">
              <a:spcBef>
                <a:spcPts val="1600"/>
              </a:spcBef>
              <a:spcAft>
                <a:spcPts val="1600"/>
              </a:spcAft>
              <a:buNone/>
            </a:pPr>
            <a:r>
              <a:t/>
            </a:r>
            <a:endParaRPr>
              <a:solidFill>
                <a:srgbClr val="FFFFFF"/>
              </a:solidFill>
            </a:endParaRPr>
          </a:p>
        </p:txBody>
      </p:sp>
      <p:pic>
        <p:nvPicPr>
          <p:cNvPr id="222" name="Google Shape;222;p38"/>
          <p:cNvPicPr preferRelativeResize="0"/>
          <p:nvPr/>
        </p:nvPicPr>
        <p:blipFill>
          <a:blip r:embed="rId4">
            <a:alphaModFix/>
          </a:blip>
          <a:stretch>
            <a:fillRect/>
          </a:stretch>
        </p:blipFill>
        <p:spPr>
          <a:xfrm>
            <a:off x="6257925" y="3171150"/>
            <a:ext cx="2762250" cy="1912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type="title"/>
          </p:nvPr>
        </p:nvSpPr>
        <p:spPr>
          <a:xfrm>
            <a:off x="1443650" y="106500"/>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2nd Semester College Checklist </a:t>
            </a:r>
            <a:endParaRPr/>
          </a:p>
        </p:txBody>
      </p:sp>
      <p:pic>
        <p:nvPicPr>
          <p:cNvPr id="79" name="Google Shape;79;p15"/>
          <p:cNvPicPr preferRelativeResize="0"/>
          <p:nvPr/>
        </p:nvPicPr>
        <p:blipFill rotWithShape="1">
          <a:blip r:embed="rId3">
            <a:alphaModFix/>
          </a:blip>
          <a:srcRect b="-6022" l="0" r="0" t="0"/>
          <a:stretch/>
        </p:blipFill>
        <p:spPr>
          <a:xfrm>
            <a:off x="1353400" y="711475"/>
            <a:ext cx="6518050" cy="4432026"/>
          </a:xfrm>
          <a:prstGeom prst="rect">
            <a:avLst/>
          </a:prstGeom>
          <a:noFill/>
          <a:ln>
            <a:noFill/>
          </a:ln>
        </p:spPr>
      </p:pic>
      <p:sp>
        <p:nvSpPr>
          <p:cNvPr id="80" name="Google Shape;80;p15"/>
          <p:cNvSpPr txBox="1"/>
          <p:nvPr/>
        </p:nvSpPr>
        <p:spPr>
          <a:xfrm>
            <a:off x="4617350" y="1840250"/>
            <a:ext cx="3075600" cy="44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highlight>
                  <a:srgbClr val="FFFF00"/>
                </a:highlight>
                <a:latin typeface="Roboto"/>
                <a:ea typeface="Roboto"/>
                <a:cs typeface="Roboto"/>
                <a:sym typeface="Roboto"/>
              </a:rPr>
              <a:t>Check your college accounts weekly</a:t>
            </a:r>
            <a:r>
              <a:rPr b="1" lang="en" sz="1200">
                <a:highlight>
                  <a:srgbClr val="FFFF00"/>
                </a:highlight>
                <a:latin typeface="Roboto"/>
                <a:ea typeface="Roboto"/>
                <a:cs typeface="Roboto"/>
                <a:sym typeface="Roboto"/>
              </a:rPr>
              <a:t>!!!</a:t>
            </a:r>
            <a:r>
              <a:rPr lang="en" sz="900">
                <a:highlight>
                  <a:srgbClr val="FFFF00"/>
                </a:highlight>
                <a:latin typeface="Roboto"/>
                <a:ea typeface="Roboto"/>
                <a:cs typeface="Roboto"/>
                <a:sym typeface="Roboto"/>
              </a:rPr>
              <a:t> </a:t>
            </a:r>
            <a:endParaRPr sz="900">
              <a:highlight>
                <a:srgbClr val="FFFF00"/>
              </a:highlight>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FAFSA</a:t>
            </a:r>
            <a:endParaRPr/>
          </a:p>
        </p:txBody>
      </p:sp>
      <p:sp>
        <p:nvSpPr>
          <p:cNvPr id="86" name="Google Shape;86;p16"/>
          <p:cNvSpPr txBox="1"/>
          <p:nvPr>
            <p:ph idx="1" type="body"/>
          </p:nvPr>
        </p:nvSpPr>
        <p:spPr>
          <a:xfrm>
            <a:off x="140525" y="1228575"/>
            <a:ext cx="3756000" cy="38160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AutoNum type="arabicPeriod"/>
            </a:pPr>
            <a:r>
              <a:rPr lang="en" sz="1900"/>
              <a:t>What does FAFSA stand for? </a:t>
            </a:r>
            <a:endParaRPr sz="1900"/>
          </a:p>
          <a:p>
            <a:pPr indent="-355600" lvl="0" marL="457200" rtl="0" algn="l">
              <a:spcBef>
                <a:spcPts val="0"/>
              </a:spcBef>
              <a:spcAft>
                <a:spcPts val="0"/>
              </a:spcAft>
              <a:buSzPts val="2000"/>
              <a:buAutoNum type="arabicPeriod"/>
            </a:pPr>
            <a:r>
              <a:rPr lang="en" sz="1900"/>
              <a:t>Why would someone complete a FAFSA?</a:t>
            </a:r>
            <a:endParaRPr sz="1900"/>
          </a:p>
          <a:p>
            <a:pPr indent="-355600" lvl="0" marL="457200" rtl="0" algn="l">
              <a:spcBef>
                <a:spcPts val="0"/>
              </a:spcBef>
              <a:spcAft>
                <a:spcPts val="0"/>
              </a:spcAft>
              <a:buSzPts val="2000"/>
              <a:buAutoNum type="arabicPeriod"/>
            </a:pPr>
            <a:r>
              <a:rPr lang="en" sz="1900"/>
              <a:t>College Section-MI School </a:t>
            </a:r>
            <a:endParaRPr sz="1900"/>
          </a:p>
          <a:p>
            <a:pPr indent="-355600" lvl="0" marL="457200" rtl="0" algn="l">
              <a:spcBef>
                <a:spcPts val="0"/>
              </a:spcBef>
              <a:spcAft>
                <a:spcPts val="0"/>
              </a:spcAft>
              <a:buSzPts val="2000"/>
              <a:buAutoNum type="arabicPeriod"/>
            </a:pPr>
            <a:r>
              <a:rPr lang="en" sz="1900"/>
              <a:t>FAFSA</a:t>
            </a:r>
            <a:r>
              <a:rPr lang="en" sz="2300"/>
              <a:t>-</a:t>
            </a:r>
            <a:r>
              <a:rPr lang="en" sz="1200"/>
              <a:t>March 1st Deadline</a:t>
            </a:r>
            <a:r>
              <a:rPr lang="en" sz="2400"/>
              <a:t> </a:t>
            </a:r>
            <a:r>
              <a:rPr lang="en" sz="1000"/>
              <a:t>(</a:t>
            </a:r>
            <a:r>
              <a:rPr lang="en" sz="1000"/>
              <a:t>preferred</a:t>
            </a:r>
            <a:r>
              <a:rPr lang="en" sz="1000"/>
              <a:t> by most colleges &amp; more access to money)</a:t>
            </a:r>
            <a:endParaRPr sz="1000"/>
          </a:p>
          <a:p>
            <a:pPr indent="-355600" lvl="0" marL="457200" rtl="0" algn="l">
              <a:spcBef>
                <a:spcPts val="0"/>
              </a:spcBef>
              <a:spcAft>
                <a:spcPts val="0"/>
              </a:spcAft>
              <a:buSzPts val="2000"/>
              <a:buAutoNum type="arabicPeriod"/>
            </a:pPr>
            <a:r>
              <a:rPr lang="en" sz="2000"/>
              <a:t>FAFSA </a:t>
            </a:r>
            <a:r>
              <a:rPr lang="en" sz="2000"/>
              <a:t>Preferred</a:t>
            </a:r>
            <a:r>
              <a:rPr lang="en" sz="2000"/>
              <a:t> Deadlines </a:t>
            </a:r>
            <a:r>
              <a:rPr lang="en" sz="1000"/>
              <a:t>Depends on the </a:t>
            </a:r>
            <a:r>
              <a:rPr lang="en" sz="1000"/>
              <a:t>university and/or scholarship</a:t>
            </a:r>
            <a:endParaRPr sz="1000"/>
          </a:p>
        </p:txBody>
      </p:sp>
      <p:pic>
        <p:nvPicPr>
          <p:cNvPr id="87" name="Google Shape;87;p16"/>
          <p:cNvPicPr preferRelativeResize="0"/>
          <p:nvPr/>
        </p:nvPicPr>
        <p:blipFill>
          <a:blip r:embed="rId3">
            <a:alphaModFix/>
          </a:blip>
          <a:stretch>
            <a:fillRect/>
          </a:stretch>
        </p:blipFill>
        <p:spPr>
          <a:xfrm>
            <a:off x="3937250" y="763125"/>
            <a:ext cx="4818851" cy="36945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7"/>
          <p:cNvSpPr txBox="1"/>
          <p:nvPr>
            <p:ph type="title"/>
          </p:nvPr>
        </p:nvSpPr>
        <p:spPr>
          <a:xfrm>
            <a:off x="340075" y="226725"/>
            <a:ext cx="3280800" cy="66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FSA ID </a:t>
            </a:r>
            <a:endParaRPr/>
          </a:p>
        </p:txBody>
      </p:sp>
      <p:pic>
        <p:nvPicPr>
          <p:cNvPr id="93" name="Google Shape;93;p17"/>
          <p:cNvPicPr preferRelativeResize="0"/>
          <p:nvPr/>
        </p:nvPicPr>
        <p:blipFill>
          <a:blip r:embed="rId3">
            <a:alphaModFix/>
          </a:blip>
          <a:stretch>
            <a:fillRect/>
          </a:stretch>
        </p:blipFill>
        <p:spPr>
          <a:xfrm>
            <a:off x="308851" y="166575"/>
            <a:ext cx="3686925" cy="4884400"/>
          </a:xfrm>
          <a:prstGeom prst="rect">
            <a:avLst/>
          </a:prstGeom>
          <a:noFill/>
          <a:ln>
            <a:noFill/>
          </a:ln>
        </p:spPr>
      </p:pic>
      <p:sp>
        <p:nvSpPr>
          <p:cNvPr id="94" name="Google Shape;94;p17"/>
          <p:cNvSpPr txBox="1"/>
          <p:nvPr/>
        </p:nvSpPr>
        <p:spPr>
          <a:xfrm>
            <a:off x="4463375" y="340075"/>
            <a:ext cx="3840000" cy="410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9900"/>
                </a:solidFill>
                <a:latin typeface="Roboto"/>
                <a:ea typeface="Roboto"/>
                <a:cs typeface="Roboto"/>
                <a:sym typeface="Roboto"/>
              </a:rPr>
              <a:t>FSA ID Tips and Tricks</a:t>
            </a:r>
            <a:endParaRPr b="1" sz="2000">
              <a:solidFill>
                <a:srgbClr val="FF9900"/>
              </a:solidFill>
              <a:latin typeface="Roboto"/>
              <a:ea typeface="Roboto"/>
              <a:cs typeface="Roboto"/>
              <a:sym typeface="Roboto"/>
            </a:endParaRPr>
          </a:p>
          <a:p>
            <a:pPr indent="0" lvl="0" marL="0" rtl="0" algn="ctr">
              <a:spcBef>
                <a:spcPts val="0"/>
              </a:spcBef>
              <a:spcAft>
                <a:spcPts val="0"/>
              </a:spcAft>
              <a:buNone/>
            </a:pPr>
            <a:r>
              <a:t/>
            </a:r>
            <a:endParaRPr b="1" sz="2000">
              <a:solidFill>
                <a:srgbClr val="FF9900"/>
              </a:solidFill>
              <a:latin typeface="Roboto"/>
              <a:ea typeface="Roboto"/>
              <a:cs typeface="Roboto"/>
              <a:sym typeface="Roboto"/>
            </a:endParaRPr>
          </a:p>
          <a:p>
            <a:pPr indent="-355600" lvl="0" marL="457200" rtl="0" algn="l">
              <a:spcBef>
                <a:spcPts val="0"/>
              </a:spcBef>
              <a:spcAft>
                <a:spcPts val="0"/>
              </a:spcAft>
              <a:buClr>
                <a:srgbClr val="FF9900"/>
              </a:buClr>
              <a:buSzPts val="2000"/>
              <a:buFont typeface="Roboto"/>
              <a:buChar char="●"/>
            </a:pPr>
            <a:r>
              <a:rPr b="1" lang="en" sz="2000">
                <a:solidFill>
                  <a:srgbClr val="FF9900"/>
                </a:solidFill>
                <a:latin typeface="Roboto"/>
                <a:ea typeface="Roboto"/>
                <a:cs typeface="Roboto"/>
                <a:sym typeface="Roboto"/>
              </a:rPr>
              <a:t>It might take a few days to process your FSA ID</a:t>
            </a:r>
            <a:endParaRPr b="1" sz="2000">
              <a:solidFill>
                <a:srgbClr val="FF9900"/>
              </a:solidFill>
              <a:latin typeface="Roboto"/>
              <a:ea typeface="Roboto"/>
              <a:cs typeface="Roboto"/>
              <a:sym typeface="Roboto"/>
            </a:endParaRPr>
          </a:p>
          <a:p>
            <a:pPr indent="0" lvl="0" marL="457200" rtl="0" algn="l">
              <a:spcBef>
                <a:spcPts val="0"/>
              </a:spcBef>
              <a:spcAft>
                <a:spcPts val="0"/>
              </a:spcAft>
              <a:buNone/>
            </a:pPr>
            <a:r>
              <a:t/>
            </a:r>
            <a:endParaRPr b="1" sz="2000">
              <a:solidFill>
                <a:srgbClr val="FF9900"/>
              </a:solidFill>
              <a:latin typeface="Roboto"/>
              <a:ea typeface="Roboto"/>
              <a:cs typeface="Roboto"/>
              <a:sym typeface="Roboto"/>
            </a:endParaRPr>
          </a:p>
          <a:p>
            <a:pPr indent="-355600" lvl="0" marL="457200" rtl="0" algn="l">
              <a:spcBef>
                <a:spcPts val="0"/>
              </a:spcBef>
              <a:spcAft>
                <a:spcPts val="0"/>
              </a:spcAft>
              <a:buClr>
                <a:srgbClr val="FF9900"/>
              </a:buClr>
              <a:buSzPts val="2000"/>
              <a:buFont typeface="Roboto"/>
              <a:buChar char="●"/>
            </a:pPr>
            <a:r>
              <a:rPr b="1" lang="en" sz="2000">
                <a:solidFill>
                  <a:srgbClr val="FF9900"/>
                </a:solidFill>
                <a:latin typeface="Roboto"/>
                <a:ea typeface="Roboto"/>
                <a:cs typeface="Roboto"/>
                <a:sym typeface="Roboto"/>
              </a:rPr>
              <a:t>Complete all two-way </a:t>
            </a:r>
            <a:r>
              <a:rPr b="1" lang="en" sz="2000">
                <a:solidFill>
                  <a:srgbClr val="FF9900"/>
                </a:solidFill>
                <a:latin typeface="Roboto"/>
                <a:ea typeface="Roboto"/>
                <a:cs typeface="Roboto"/>
                <a:sym typeface="Roboto"/>
              </a:rPr>
              <a:t>verification options</a:t>
            </a:r>
            <a:r>
              <a:rPr b="1" lang="en" sz="2000">
                <a:solidFill>
                  <a:srgbClr val="FF9900"/>
                </a:solidFill>
                <a:latin typeface="Roboto"/>
                <a:ea typeface="Roboto"/>
                <a:cs typeface="Roboto"/>
                <a:sym typeface="Roboto"/>
              </a:rPr>
              <a:t> </a:t>
            </a:r>
            <a:endParaRPr b="1" sz="2000">
              <a:solidFill>
                <a:srgbClr val="FF9900"/>
              </a:solidFill>
              <a:latin typeface="Roboto"/>
              <a:ea typeface="Roboto"/>
              <a:cs typeface="Roboto"/>
              <a:sym typeface="Roboto"/>
            </a:endParaRPr>
          </a:p>
          <a:p>
            <a:pPr indent="0" lvl="0" marL="457200" rtl="0" algn="l">
              <a:spcBef>
                <a:spcPts val="0"/>
              </a:spcBef>
              <a:spcAft>
                <a:spcPts val="0"/>
              </a:spcAft>
              <a:buNone/>
            </a:pPr>
            <a:r>
              <a:t/>
            </a:r>
            <a:endParaRPr b="1" sz="2000">
              <a:solidFill>
                <a:srgbClr val="FF9900"/>
              </a:solidFill>
              <a:latin typeface="Roboto"/>
              <a:ea typeface="Roboto"/>
              <a:cs typeface="Roboto"/>
              <a:sym typeface="Roboto"/>
            </a:endParaRPr>
          </a:p>
          <a:p>
            <a:pPr indent="-355600" lvl="0" marL="457200" rtl="0" algn="l">
              <a:spcBef>
                <a:spcPts val="0"/>
              </a:spcBef>
              <a:spcAft>
                <a:spcPts val="0"/>
              </a:spcAft>
              <a:buClr>
                <a:srgbClr val="FF9900"/>
              </a:buClr>
              <a:buSzPts val="2000"/>
              <a:buFont typeface="Roboto"/>
              <a:buChar char="●"/>
            </a:pPr>
            <a:r>
              <a:rPr b="1" lang="en" sz="2000">
                <a:solidFill>
                  <a:srgbClr val="FF9900"/>
                </a:solidFill>
                <a:latin typeface="Roboto"/>
                <a:ea typeface="Roboto"/>
                <a:cs typeface="Roboto"/>
                <a:sym typeface="Roboto"/>
              </a:rPr>
              <a:t>Consent to Direct Data Exchange (DDX) </a:t>
            </a:r>
            <a:endParaRPr b="1" sz="2000">
              <a:solidFill>
                <a:srgbClr val="FF9900"/>
              </a:solidFill>
              <a:latin typeface="Roboto"/>
              <a:ea typeface="Roboto"/>
              <a:cs typeface="Roboto"/>
              <a:sym typeface="Roboto"/>
            </a:endParaRPr>
          </a:p>
          <a:p>
            <a:pPr indent="0" lvl="0" marL="0" rtl="0" algn="l">
              <a:spcBef>
                <a:spcPts val="0"/>
              </a:spcBef>
              <a:spcAft>
                <a:spcPts val="0"/>
              </a:spcAft>
              <a:buNone/>
            </a:pPr>
            <a:r>
              <a:t/>
            </a:r>
            <a:endParaRPr b="1" sz="2000">
              <a:solidFill>
                <a:srgbClr val="FF9900"/>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ph type="title"/>
          </p:nvPr>
        </p:nvSpPr>
        <p:spPr>
          <a:xfrm>
            <a:off x="99200" y="0"/>
            <a:ext cx="5171700" cy="694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FAFSA Checklist</a:t>
            </a:r>
            <a:endParaRPr/>
          </a:p>
        </p:txBody>
      </p:sp>
      <p:pic>
        <p:nvPicPr>
          <p:cNvPr id="100" name="Google Shape;100;p18"/>
          <p:cNvPicPr preferRelativeResize="0"/>
          <p:nvPr/>
        </p:nvPicPr>
        <p:blipFill>
          <a:blip r:embed="rId3">
            <a:alphaModFix/>
          </a:blip>
          <a:stretch>
            <a:fillRect/>
          </a:stretch>
        </p:blipFill>
        <p:spPr>
          <a:xfrm>
            <a:off x="317900" y="708488"/>
            <a:ext cx="3318351" cy="4173074"/>
          </a:xfrm>
          <a:prstGeom prst="rect">
            <a:avLst/>
          </a:prstGeom>
          <a:noFill/>
          <a:ln>
            <a:noFill/>
          </a:ln>
        </p:spPr>
      </p:pic>
      <p:pic>
        <p:nvPicPr>
          <p:cNvPr id="101" name="Google Shape;101;p18"/>
          <p:cNvPicPr preferRelativeResize="0"/>
          <p:nvPr/>
        </p:nvPicPr>
        <p:blipFill>
          <a:blip r:embed="rId4">
            <a:alphaModFix/>
          </a:blip>
          <a:stretch>
            <a:fillRect/>
          </a:stretch>
        </p:blipFill>
        <p:spPr>
          <a:xfrm>
            <a:off x="4867275" y="646575"/>
            <a:ext cx="3197395" cy="417305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ph type="title"/>
          </p:nvPr>
        </p:nvSpPr>
        <p:spPr>
          <a:xfrm>
            <a:off x="99200" y="0"/>
            <a:ext cx="5171700" cy="694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Financial</a:t>
            </a:r>
            <a:r>
              <a:rPr lang="en"/>
              <a:t> Aid  Checklist</a:t>
            </a:r>
            <a:endParaRPr/>
          </a:p>
        </p:txBody>
      </p:sp>
      <p:pic>
        <p:nvPicPr>
          <p:cNvPr id="107" name="Google Shape;107;p19"/>
          <p:cNvPicPr preferRelativeResize="0"/>
          <p:nvPr/>
        </p:nvPicPr>
        <p:blipFill>
          <a:blip r:embed="rId3">
            <a:alphaModFix/>
          </a:blip>
          <a:stretch>
            <a:fillRect/>
          </a:stretch>
        </p:blipFill>
        <p:spPr>
          <a:xfrm>
            <a:off x="613175" y="733425"/>
            <a:ext cx="3286942" cy="4210049"/>
          </a:xfrm>
          <a:prstGeom prst="rect">
            <a:avLst/>
          </a:prstGeom>
          <a:noFill/>
          <a:ln>
            <a:noFill/>
          </a:ln>
        </p:spPr>
      </p:pic>
      <p:pic>
        <p:nvPicPr>
          <p:cNvPr id="108" name="Google Shape;108;p19"/>
          <p:cNvPicPr preferRelativeResize="0"/>
          <p:nvPr/>
        </p:nvPicPr>
        <p:blipFill>
          <a:blip r:embed="rId4">
            <a:alphaModFix/>
          </a:blip>
          <a:stretch>
            <a:fillRect/>
          </a:stretch>
        </p:blipFill>
        <p:spPr>
          <a:xfrm>
            <a:off x="4985150" y="733425"/>
            <a:ext cx="3215192" cy="4144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FAFSA Terms	</a:t>
            </a:r>
            <a:endParaRPr/>
          </a:p>
        </p:txBody>
      </p:sp>
      <p:sp>
        <p:nvSpPr>
          <p:cNvPr id="114" name="Google Shape;114;p20"/>
          <p:cNvSpPr txBox="1"/>
          <p:nvPr/>
        </p:nvSpPr>
        <p:spPr>
          <a:xfrm>
            <a:off x="0" y="1349125"/>
            <a:ext cx="9040200" cy="367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700">
                <a:solidFill>
                  <a:srgbClr val="17232E"/>
                </a:solidFill>
                <a:highlight>
                  <a:srgbClr val="FFFFFF"/>
                </a:highlight>
              </a:rPr>
              <a:t>Contributor: </a:t>
            </a:r>
            <a:r>
              <a:rPr lang="en" sz="1700">
                <a:solidFill>
                  <a:srgbClr val="17232E"/>
                </a:solidFill>
                <a:highlight>
                  <a:srgbClr val="FFFFFF"/>
                </a:highlight>
              </a:rPr>
              <a:t>any individual required to provide consent and approval for federal tax information</a:t>
            </a:r>
            <a:endParaRPr sz="1700">
              <a:solidFill>
                <a:srgbClr val="17232E"/>
              </a:solidFill>
              <a:highlight>
                <a:srgbClr val="FFFFFF"/>
              </a:highlight>
            </a:endParaRPr>
          </a:p>
          <a:p>
            <a:pPr indent="0" lvl="0" marL="0" rtl="0" algn="l">
              <a:spcBef>
                <a:spcPts val="0"/>
              </a:spcBef>
              <a:spcAft>
                <a:spcPts val="0"/>
              </a:spcAft>
              <a:buNone/>
            </a:pPr>
            <a:r>
              <a:t/>
            </a:r>
            <a:endParaRPr sz="1700">
              <a:solidFill>
                <a:srgbClr val="17232E"/>
              </a:solidFill>
              <a:highlight>
                <a:srgbClr val="FFFFFF"/>
              </a:highlight>
            </a:endParaRPr>
          </a:p>
          <a:p>
            <a:pPr indent="0" lvl="0" marL="0" rtl="0" algn="l">
              <a:spcBef>
                <a:spcPts val="0"/>
              </a:spcBef>
              <a:spcAft>
                <a:spcPts val="0"/>
              </a:spcAft>
              <a:buNone/>
            </a:pPr>
            <a:r>
              <a:rPr i="1" lang="en" sz="1700">
                <a:solidFill>
                  <a:srgbClr val="17232E"/>
                </a:solidFill>
                <a:highlight>
                  <a:srgbClr val="FFFFFF"/>
                </a:highlight>
              </a:rPr>
              <a:t>Student Aid Index (SAI):</a:t>
            </a:r>
            <a:r>
              <a:rPr lang="en" sz="1700">
                <a:solidFill>
                  <a:srgbClr val="17232E"/>
                </a:solidFill>
                <a:highlight>
                  <a:srgbClr val="FFFFFF"/>
                </a:highlight>
              </a:rPr>
              <a:t> replaces the Expected Family Contribution (EFC) as a formal evaluation of a student’s approximate financial resources to contribute toward their postsecondary education for a specific award year</a:t>
            </a:r>
            <a:endParaRPr sz="1700">
              <a:solidFill>
                <a:srgbClr val="17232E"/>
              </a:solidFill>
              <a:highlight>
                <a:srgbClr val="FFFFFF"/>
              </a:highlight>
            </a:endParaRPr>
          </a:p>
          <a:p>
            <a:pPr indent="0" lvl="0" marL="0" rtl="0" algn="l">
              <a:spcBef>
                <a:spcPts val="0"/>
              </a:spcBef>
              <a:spcAft>
                <a:spcPts val="0"/>
              </a:spcAft>
              <a:buNone/>
            </a:pPr>
            <a:r>
              <a:t/>
            </a:r>
            <a:endParaRPr sz="1700">
              <a:solidFill>
                <a:srgbClr val="17232E"/>
              </a:solidFill>
              <a:highlight>
                <a:srgbClr val="FFFFFF"/>
              </a:highlight>
            </a:endParaRPr>
          </a:p>
          <a:p>
            <a:pPr indent="0" lvl="0" marL="0" rtl="0" algn="l">
              <a:lnSpc>
                <a:spcPct val="115000"/>
              </a:lnSpc>
              <a:spcBef>
                <a:spcPts val="0"/>
              </a:spcBef>
              <a:spcAft>
                <a:spcPts val="0"/>
              </a:spcAft>
              <a:buNone/>
            </a:pPr>
            <a:r>
              <a:rPr i="1" lang="en" sz="1700">
                <a:solidFill>
                  <a:srgbClr val="17232E"/>
                </a:solidFill>
                <a:highlight>
                  <a:srgbClr val="FFFFFF"/>
                </a:highlight>
              </a:rPr>
              <a:t>FAFSA Submission Summary:</a:t>
            </a:r>
            <a:r>
              <a:rPr lang="en" sz="1700">
                <a:solidFill>
                  <a:srgbClr val="17232E"/>
                </a:solidFill>
                <a:highlight>
                  <a:srgbClr val="FFFFFF"/>
                </a:highlight>
              </a:rPr>
              <a:t> replaces the Student Aid Report (SAR) as the student’s output document providing a summary of data input on the FAFSA form.</a:t>
            </a:r>
            <a:endParaRPr sz="1700">
              <a:solidFill>
                <a:srgbClr val="17232E"/>
              </a:solidFill>
              <a:highlight>
                <a:srgbClr val="FFFFFF"/>
              </a:highlight>
            </a:endParaRPr>
          </a:p>
          <a:p>
            <a:pPr indent="0" lvl="0" marL="0" rtl="0" algn="l">
              <a:lnSpc>
                <a:spcPct val="115000"/>
              </a:lnSpc>
              <a:spcBef>
                <a:spcPts val="1200"/>
              </a:spcBef>
              <a:spcAft>
                <a:spcPts val="0"/>
              </a:spcAft>
              <a:buNone/>
            </a:pPr>
            <a:r>
              <a:rPr lang="en" sz="1700">
                <a:solidFill>
                  <a:srgbClr val="17232E"/>
                </a:solidFill>
                <a:highlight>
                  <a:srgbClr val="FFFFFF"/>
                </a:highlight>
              </a:rPr>
              <a:t>Verification is a routine process colleges use to ensure the information reported on your financial aid applications, such as the FAFSA, is accurate. It doesn't mean you did anything wrong! The process involves submitting forms and documents to the financial aid office.</a:t>
            </a:r>
            <a:endParaRPr sz="1700">
              <a:solidFill>
                <a:srgbClr val="17232E"/>
              </a:solidFill>
              <a:highlight>
                <a:srgbClr val="FFFFFF"/>
              </a:highlight>
            </a:endParaRPr>
          </a:p>
          <a:p>
            <a:pPr indent="0" lvl="0" marL="0" rtl="0" algn="l">
              <a:spcBef>
                <a:spcPts val="1200"/>
              </a:spcBef>
              <a:spcAft>
                <a:spcPts val="0"/>
              </a:spcAft>
              <a:buNone/>
            </a:pPr>
            <a:r>
              <a:t/>
            </a:r>
            <a:endParaRPr sz="2000">
              <a:solidFill>
                <a:srgbClr val="17232E"/>
              </a:solidFill>
              <a:highlight>
                <a:srgbClr val="FFFFFF"/>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Financial Aid Review of Terms	</a:t>
            </a:r>
            <a:endParaRPr/>
          </a:p>
        </p:txBody>
      </p:sp>
      <p:sp>
        <p:nvSpPr>
          <p:cNvPr id="120" name="Google Shape;120;p21"/>
          <p:cNvSpPr txBox="1"/>
          <p:nvPr/>
        </p:nvSpPr>
        <p:spPr>
          <a:xfrm>
            <a:off x="252950" y="1349125"/>
            <a:ext cx="8633400" cy="367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FFFF"/>
                </a:solidFill>
              </a:rPr>
              <a:t>Scholarship- Forms of aid that help students pay for their college education. Scholarships do not have to repaid. </a:t>
            </a:r>
            <a:endParaRPr b="1" sz="1800">
              <a:solidFill>
                <a:srgbClr val="FFFFFF"/>
              </a:solidFill>
            </a:endParaRPr>
          </a:p>
          <a:p>
            <a:pPr indent="0" lvl="0" marL="0" rtl="0" algn="l">
              <a:spcBef>
                <a:spcPts val="0"/>
              </a:spcBef>
              <a:spcAft>
                <a:spcPts val="0"/>
              </a:spcAft>
              <a:buNone/>
            </a:pPr>
            <a:r>
              <a:t/>
            </a:r>
            <a:endParaRPr b="1" sz="1800">
              <a:solidFill>
                <a:srgbClr val="FFFFFF"/>
              </a:solidFill>
            </a:endParaRPr>
          </a:p>
          <a:p>
            <a:pPr indent="0" lvl="0" marL="0" rtl="0" algn="l">
              <a:spcBef>
                <a:spcPts val="0"/>
              </a:spcBef>
              <a:spcAft>
                <a:spcPts val="0"/>
              </a:spcAft>
              <a:buNone/>
            </a:pPr>
            <a:r>
              <a:rPr b="1" lang="en" sz="1800">
                <a:solidFill>
                  <a:srgbClr val="FFFFFF"/>
                </a:solidFill>
              </a:rPr>
              <a:t>Grant-Gift Aid for college students. It does not have to be repaid.</a:t>
            </a:r>
            <a:endParaRPr b="1" sz="1800">
              <a:solidFill>
                <a:srgbClr val="FFFFFF"/>
              </a:solidFill>
            </a:endParaRPr>
          </a:p>
          <a:p>
            <a:pPr indent="0" lvl="0" marL="0" rtl="0" algn="l">
              <a:spcBef>
                <a:spcPts val="0"/>
              </a:spcBef>
              <a:spcAft>
                <a:spcPts val="0"/>
              </a:spcAft>
              <a:buNone/>
            </a:pPr>
            <a:r>
              <a:t/>
            </a:r>
            <a:endParaRPr b="1" sz="2400">
              <a:solidFill>
                <a:srgbClr val="FFFFFF"/>
              </a:solidFill>
            </a:endParaRPr>
          </a:p>
          <a:p>
            <a:pPr indent="0" lvl="0" marL="0" rtl="0" algn="l">
              <a:spcBef>
                <a:spcPts val="0"/>
              </a:spcBef>
              <a:spcAft>
                <a:spcPts val="0"/>
              </a:spcAft>
              <a:buNone/>
            </a:pPr>
            <a:r>
              <a:rPr b="1" lang="en" sz="1800">
                <a:solidFill>
                  <a:srgbClr val="FFFFFF"/>
                </a:solidFill>
              </a:rPr>
              <a:t>Work Study- </a:t>
            </a:r>
            <a:r>
              <a:rPr b="1" lang="en" sz="1800">
                <a:solidFill>
                  <a:schemeClr val="dk1"/>
                </a:solidFill>
              </a:rPr>
              <a:t>Work study is a financial aid program funded at the federal or state level that helps college students in financial need to get part-time jobs alongside their studies. The income earned from work-study can help with tuition, living expenses and other education-related costs</a:t>
            </a:r>
            <a:endParaRPr b="1" sz="1800">
              <a:solidFill>
                <a:schemeClr val="dk1"/>
              </a:solidFill>
            </a:endParaRPr>
          </a:p>
          <a:p>
            <a:pPr indent="0" lvl="0" marL="0" rtl="0" algn="l">
              <a:spcBef>
                <a:spcPts val="0"/>
              </a:spcBef>
              <a:spcAft>
                <a:spcPts val="0"/>
              </a:spcAft>
              <a:buNone/>
            </a:pPr>
            <a:r>
              <a:t/>
            </a:r>
            <a:endParaRPr b="1" sz="2400">
              <a:solidFill>
                <a:srgbClr val="FFFFFF"/>
              </a:solidFill>
            </a:endParaRPr>
          </a:p>
          <a:p>
            <a:pPr indent="0" lvl="0" marL="0" rtl="0" algn="l">
              <a:spcBef>
                <a:spcPts val="0"/>
              </a:spcBef>
              <a:spcAft>
                <a:spcPts val="0"/>
              </a:spcAft>
              <a:buNone/>
            </a:pPr>
            <a:r>
              <a:rPr b="1" lang="en" sz="1800">
                <a:solidFill>
                  <a:srgbClr val="FFFFFF"/>
                </a:solidFill>
              </a:rPr>
              <a:t>Loans-Form of aid for college students that have to be repaid. </a:t>
            </a:r>
            <a:endParaRPr b="1" sz="1800">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