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handoutMasterIdLst>
    <p:handoutMasterId r:id="rId22"/>
  </p:handoutMasterIdLst>
  <p:sldIdLst>
    <p:sldId id="256" r:id="rId3"/>
    <p:sldId id="272" r:id="rId4"/>
    <p:sldId id="264" r:id="rId5"/>
    <p:sldId id="257" r:id="rId6"/>
    <p:sldId id="258" r:id="rId7"/>
    <p:sldId id="259" r:id="rId8"/>
    <p:sldId id="260" r:id="rId9"/>
    <p:sldId id="274" r:id="rId10"/>
    <p:sldId id="261" r:id="rId11"/>
    <p:sldId id="262" r:id="rId12"/>
    <p:sldId id="263" r:id="rId13"/>
    <p:sldId id="265" r:id="rId14"/>
    <p:sldId id="266" r:id="rId15"/>
    <p:sldId id="267" r:id="rId16"/>
    <p:sldId id="268" r:id="rId17"/>
    <p:sldId id="269" r:id="rId18"/>
    <p:sldId id="270" r:id="rId19"/>
    <p:sldId id="273" r:id="rId20"/>
  </p:sldIdLst>
  <p:sldSz cx="9144000" cy="6858000" type="screen4x3"/>
  <p:notesSz cx="68580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39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4B2BCC-6169-4019-B724-D698AB55C332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64A37595-245C-47F2-A0BE-749409656D08}">
      <dgm:prSet phldrT="[Text]"/>
      <dgm:spPr/>
      <dgm:t>
        <a:bodyPr/>
        <a:lstStyle/>
        <a:p>
          <a:r>
            <a:rPr lang="en-US" dirty="0" smtClean="0"/>
            <a:t>Fidelity of Implementation</a:t>
          </a:r>
        </a:p>
        <a:p>
          <a:r>
            <a:rPr lang="en-US" dirty="0" smtClean="0"/>
            <a:t>(adults)</a:t>
          </a:r>
        </a:p>
        <a:p>
          <a:r>
            <a:rPr lang="en-US" dirty="0" smtClean="0"/>
            <a:t>Year 1</a:t>
          </a:r>
        </a:p>
      </dgm:t>
    </dgm:pt>
    <dgm:pt modelId="{53D30819-D3EC-4CD0-B4A3-6436E8138371}" type="parTrans" cxnId="{8B47AD0E-D1D9-49AF-850B-03FA0D552567}">
      <dgm:prSet/>
      <dgm:spPr/>
      <dgm:t>
        <a:bodyPr/>
        <a:lstStyle/>
        <a:p>
          <a:endParaRPr lang="en-US"/>
        </a:p>
      </dgm:t>
    </dgm:pt>
    <dgm:pt modelId="{27BD14A1-114A-49AF-A0D3-21099EF64971}" type="sibTrans" cxnId="{8B47AD0E-D1D9-49AF-850B-03FA0D552567}">
      <dgm:prSet/>
      <dgm:spPr/>
      <dgm:t>
        <a:bodyPr/>
        <a:lstStyle/>
        <a:p>
          <a:endParaRPr lang="en-US"/>
        </a:p>
      </dgm:t>
    </dgm:pt>
    <dgm:pt modelId="{592F0E4B-455A-471D-8472-987BF5417DF5}">
      <dgm:prSet phldrT="[Text]"/>
      <dgm:spPr/>
      <dgm:t>
        <a:bodyPr/>
        <a:lstStyle/>
        <a:p>
          <a:r>
            <a:rPr lang="en-US" dirty="0" smtClean="0"/>
            <a:t>Achievement</a:t>
          </a:r>
        </a:p>
        <a:p>
          <a:r>
            <a:rPr lang="en-US" dirty="0" smtClean="0"/>
            <a:t>(students)</a:t>
          </a:r>
        </a:p>
        <a:p>
          <a:r>
            <a:rPr lang="en-US" dirty="0" smtClean="0"/>
            <a:t>Years 2-3</a:t>
          </a:r>
        </a:p>
      </dgm:t>
    </dgm:pt>
    <dgm:pt modelId="{73883CC7-8281-43EF-9D45-AB1D85BBA000}" type="parTrans" cxnId="{6841CE1B-BEEA-4AA5-BA1C-F1FD69800E86}">
      <dgm:prSet/>
      <dgm:spPr/>
      <dgm:t>
        <a:bodyPr/>
        <a:lstStyle/>
        <a:p>
          <a:endParaRPr lang="en-US"/>
        </a:p>
      </dgm:t>
    </dgm:pt>
    <dgm:pt modelId="{7A9C0141-FCA4-4BEA-B633-652FB121001A}" type="sibTrans" cxnId="{6841CE1B-BEEA-4AA5-BA1C-F1FD69800E86}">
      <dgm:prSet/>
      <dgm:spPr/>
      <dgm:t>
        <a:bodyPr/>
        <a:lstStyle/>
        <a:p>
          <a:endParaRPr lang="en-US"/>
        </a:p>
      </dgm:t>
    </dgm:pt>
    <dgm:pt modelId="{007E11D5-1736-4312-978B-D473895C686D}">
      <dgm:prSet phldrT="[Text]"/>
      <dgm:spPr/>
      <dgm:t>
        <a:bodyPr/>
        <a:lstStyle/>
        <a:p>
          <a:r>
            <a:rPr lang="en-US" dirty="0" smtClean="0"/>
            <a:t>Program Evaluation</a:t>
          </a:r>
        </a:p>
        <a:p>
          <a:r>
            <a:rPr lang="en-US" dirty="0" smtClean="0"/>
            <a:t>Tool</a:t>
          </a:r>
          <a:endParaRPr lang="en-US" dirty="0"/>
        </a:p>
      </dgm:t>
    </dgm:pt>
    <dgm:pt modelId="{5ED3A7E6-2EF2-42A6-B73C-EDDAD0815830}" type="parTrans" cxnId="{456C466A-4ADF-4562-BA4D-565D14E3F7F8}">
      <dgm:prSet/>
      <dgm:spPr/>
      <dgm:t>
        <a:bodyPr/>
        <a:lstStyle/>
        <a:p>
          <a:endParaRPr lang="en-US"/>
        </a:p>
      </dgm:t>
    </dgm:pt>
    <dgm:pt modelId="{1BE6BDD5-2E6A-442C-BDF1-512320DCEEBF}" type="sibTrans" cxnId="{456C466A-4ADF-4562-BA4D-565D14E3F7F8}">
      <dgm:prSet/>
      <dgm:spPr/>
      <dgm:t>
        <a:bodyPr/>
        <a:lstStyle/>
        <a:p>
          <a:endParaRPr lang="en-US"/>
        </a:p>
      </dgm:t>
    </dgm:pt>
    <dgm:pt modelId="{5FD34E72-FD3B-405A-9E03-CE5F58F8E357}" type="pres">
      <dgm:prSet presAssocID="{834B2BCC-6169-4019-B724-D698AB55C332}" presName="Name0" presStyleCnt="0">
        <dgm:presLayoutVars>
          <dgm:dir/>
          <dgm:resizeHandles val="exact"/>
        </dgm:presLayoutVars>
      </dgm:prSet>
      <dgm:spPr/>
    </dgm:pt>
    <dgm:pt modelId="{E25AEA4F-22A8-44A8-AF75-E505E970F2EE}" type="pres">
      <dgm:prSet presAssocID="{834B2BCC-6169-4019-B724-D698AB55C332}" presName="vNodes" presStyleCnt="0"/>
      <dgm:spPr/>
    </dgm:pt>
    <dgm:pt modelId="{1DAF17FE-124A-449C-BA7D-61185EC29162}" type="pres">
      <dgm:prSet presAssocID="{64A37595-245C-47F2-A0BE-749409656D0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E189D1-E7F8-430D-8A36-6DB5FBF5FA96}" type="pres">
      <dgm:prSet presAssocID="{27BD14A1-114A-49AF-A0D3-21099EF64971}" presName="spacerT" presStyleCnt="0"/>
      <dgm:spPr/>
    </dgm:pt>
    <dgm:pt modelId="{C0E64710-B38F-4978-BEA3-51EF3915A4D3}" type="pres">
      <dgm:prSet presAssocID="{27BD14A1-114A-49AF-A0D3-21099EF64971}" presName="sibTrans" presStyleLbl="sibTrans2D1" presStyleIdx="0" presStyleCnt="2"/>
      <dgm:spPr/>
      <dgm:t>
        <a:bodyPr/>
        <a:lstStyle/>
        <a:p>
          <a:endParaRPr lang="en-US"/>
        </a:p>
      </dgm:t>
    </dgm:pt>
    <dgm:pt modelId="{EA895D78-D6E2-4DC0-B815-37E4117BE2F4}" type="pres">
      <dgm:prSet presAssocID="{27BD14A1-114A-49AF-A0D3-21099EF64971}" presName="spacerB" presStyleCnt="0"/>
      <dgm:spPr/>
    </dgm:pt>
    <dgm:pt modelId="{47C8A29A-B745-44D3-9052-F682BBBDD4C8}" type="pres">
      <dgm:prSet presAssocID="{592F0E4B-455A-471D-8472-987BF5417DF5}" presName="node" presStyleLbl="node1" presStyleIdx="1" presStyleCnt="3" custLinFactNeighborX="-1877" custLinFactNeighborY="-165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13D66C-4064-48FF-827F-17EF3383A5F4}" type="pres">
      <dgm:prSet presAssocID="{834B2BCC-6169-4019-B724-D698AB55C332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A2F319F2-9072-4975-B4B9-4CFFEE9D526E}" type="pres">
      <dgm:prSet presAssocID="{834B2BCC-6169-4019-B724-D698AB55C332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2D21F74C-B566-4614-A5D8-09D5261E0658}" type="pres">
      <dgm:prSet presAssocID="{834B2BCC-6169-4019-B724-D698AB55C332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41CE1B-BEEA-4AA5-BA1C-F1FD69800E86}" srcId="{834B2BCC-6169-4019-B724-D698AB55C332}" destId="{592F0E4B-455A-471D-8472-987BF5417DF5}" srcOrd="1" destOrd="0" parTransId="{73883CC7-8281-43EF-9D45-AB1D85BBA000}" sibTransId="{7A9C0141-FCA4-4BEA-B633-652FB121001A}"/>
    <dgm:cxn modelId="{BC201BFC-BC5E-436D-BDDB-9F0D508975B8}" type="presOf" srcId="{592F0E4B-455A-471D-8472-987BF5417DF5}" destId="{47C8A29A-B745-44D3-9052-F682BBBDD4C8}" srcOrd="0" destOrd="0" presId="urn:microsoft.com/office/officeart/2005/8/layout/equation2"/>
    <dgm:cxn modelId="{807823BF-BDCE-4B8A-94A8-09167781FFF1}" type="presOf" srcId="{007E11D5-1736-4312-978B-D473895C686D}" destId="{2D21F74C-B566-4614-A5D8-09D5261E0658}" srcOrd="0" destOrd="0" presId="urn:microsoft.com/office/officeart/2005/8/layout/equation2"/>
    <dgm:cxn modelId="{456C466A-4ADF-4562-BA4D-565D14E3F7F8}" srcId="{834B2BCC-6169-4019-B724-D698AB55C332}" destId="{007E11D5-1736-4312-978B-D473895C686D}" srcOrd="2" destOrd="0" parTransId="{5ED3A7E6-2EF2-42A6-B73C-EDDAD0815830}" sibTransId="{1BE6BDD5-2E6A-442C-BDF1-512320DCEEBF}"/>
    <dgm:cxn modelId="{10155572-3516-403F-ABFF-5680EF0DBF74}" type="presOf" srcId="{834B2BCC-6169-4019-B724-D698AB55C332}" destId="{5FD34E72-FD3B-405A-9E03-CE5F58F8E357}" srcOrd="0" destOrd="0" presId="urn:microsoft.com/office/officeart/2005/8/layout/equation2"/>
    <dgm:cxn modelId="{41E3BB40-5CA5-4211-A395-0841BA01444C}" type="presOf" srcId="{7A9C0141-FCA4-4BEA-B633-652FB121001A}" destId="{3C13D66C-4064-48FF-827F-17EF3383A5F4}" srcOrd="0" destOrd="0" presId="urn:microsoft.com/office/officeart/2005/8/layout/equation2"/>
    <dgm:cxn modelId="{D1AEBBE1-E69B-46B3-A3D3-9633B1DED332}" type="presOf" srcId="{64A37595-245C-47F2-A0BE-749409656D08}" destId="{1DAF17FE-124A-449C-BA7D-61185EC29162}" srcOrd="0" destOrd="0" presId="urn:microsoft.com/office/officeart/2005/8/layout/equation2"/>
    <dgm:cxn modelId="{EB0E9F56-9970-4EA9-B74C-B047DB184D7C}" type="presOf" srcId="{7A9C0141-FCA4-4BEA-B633-652FB121001A}" destId="{A2F319F2-9072-4975-B4B9-4CFFEE9D526E}" srcOrd="1" destOrd="0" presId="urn:microsoft.com/office/officeart/2005/8/layout/equation2"/>
    <dgm:cxn modelId="{769FFA44-47B8-458F-8535-02020150E8EE}" type="presOf" srcId="{27BD14A1-114A-49AF-A0D3-21099EF64971}" destId="{C0E64710-B38F-4978-BEA3-51EF3915A4D3}" srcOrd="0" destOrd="0" presId="urn:microsoft.com/office/officeart/2005/8/layout/equation2"/>
    <dgm:cxn modelId="{8B47AD0E-D1D9-49AF-850B-03FA0D552567}" srcId="{834B2BCC-6169-4019-B724-D698AB55C332}" destId="{64A37595-245C-47F2-A0BE-749409656D08}" srcOrd="0" destOrd="0" parTransId="{53D30819-D3EC-4CD0-B4A3-6436E8138371}" sibTransId="{27BD14A1-114A-49AF-A0D3-21099EF64971}"/>
    <dgm:cxn modelId="{97EC79D4-BAF8-4916-8681-394E64298858}" type="presParOf" srcId="{5FD34E72-FD3B-405A-9E03-CE5F58F8E357}" destId="{E25AEA4F-22A8-44A8-AF75-E505E970F2EE}" srcOrd="0" destOrd="0" presId="urn:microsoft.com/office/officeart/2005/8/layout/equation2"/>
    <dgm:cxn modelId="{47BE5D1B-E354-446C-9514-D0DBDBD956DF}" type="presParOf" srcId="{E25AEA4F-22A8-44A8-AF75-E505E970F2EE}" destId="{1DAF17FE-124A-449C-BA7D-61185EC29162}" srcOrd="0" destOrd="0" presId="urn:microsoft.com/office/officeart/2005/8/layout/equation2"/>
    <dgm:cxn modelId="{ED39EDB7-CE06-4651-9275-554B84FB6176}" type="presParOf" srcId="{E25AEA4F-22A8-44A8-AF75-E505E970F2EE}" destId="{63E189D1-E7F8-430D-8A36-6DB5FBF5FA96}" srcOrd="1" destOrd="0" presId="urn:microsoft.com/office/officeart/2005/8/layout/equation2"/>
    <dgm:cxn modelId="{4577D436-1307-450D-ADB7-D97524AF4E32}" type="presParOf" srcId="{E25AEA4F-22A8-44A8-AF75-E505E970F2EE}" destId="{C0E64710-B38F-4978-BEA3-51EF3915A4D3}" srcOrd="2" destOrd="0" presId="urn:microsoft.com/office/officeart/2005/8/layout/equation2"/>
    <dgm:cxn modelId="{B57E67E3-307E-4E53-B5C0-70A7DDEA49BE}" type="presParOf" srcId="{E25AEA4F-22A8-44A8-AF75-E505E970F2EE}" destId="{EA895D78-D6E2-4DC0-B815-37E4117BE2F4}" srcOrd="3" destOrd="0" presId="urn:microsoft.com/office/officeart/2005/8/layout/equation2"/>
    <dgm:cxn modelId="{801BCCA6-01F3-4943-ACA3-CA38A8070C8D}" type="presParOf" srcId="{E25AEA4F-22A8-44A8-AF75-E505E970F2EE}" destId="{47C8A29A-B745-44D3-9052-F682BBBDD4C8}" srcOrd="4" destOrd="0" presId="urn:microsoft.com/office/officeart/2005/8/layout/equation2"/>
    <dgm:cxn modelId="{F2963019-9B68-400E-91DF-011FA01A8703}" type="presParOf" srcId="{5FD34E72-FD3B-405A-9E03-CE5F58F8E357}" destId="{3C13D66C-4064-48FF-827F-17EF3383A5F4}" srcOrd="1" destOrd="0" presId="urn:microsoft.com/office/officeart/2005/8/layout/equation2"/>
    <dgm:cxn modelId="{5086531D-EA95-43C4-AB64-7146F2D15191}" type="presParOf" srcId="{3C13D66C-4064-48FF-827F-17EF3383A5F4}" destId="{A2F319F2-9072-4975-B4B9-4CFFEE9D526E}" srcOrd="0" destOrd="0" presId="urn:microsoft.com/office/officeart/2005/8/layout/equation2"/>
    <dgm:cxn modelId="{2378E6F4-FEBE-464C-8017-2F305249506C}" type="presParOf" srcId="{5FD34E72-FD3B-405A-9E03-CE5F58F8E357}" destId="{2D21F74C-B566-4614-A5D8-09D5261E0658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AF17FE-124A-449C-BA7D-61185EC29162}">
      <dsp:nvSpPr>
        <dsp:cNvPr id="0" name=""/>
        <dsp:cNvSpPr/>
      </dsp:nvSpPr>
      <dsp:spPr>
        <a:xfrm>
          <a:off x="785991" y="428"/>
          <a:ext cx="1277838" cy="12778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Fidelity of Implementation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(adults)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Year 1</a:t>
          </a:r>
        </a:p>
      </dsp:txBody>
      <dsp:txXfrm>
        <a:off x="973126" y="187563"/>
        <a:ext cx="903568" cy="903568"/>
      </dsp:txXfrm>
    </dsp:sp>
    <dsp:sp modelId="{C0E64710-B38F-4978-BEA3-51EF3915A4D3}">
      <dsp:nvSpPr>
        <dsp:cNvPr id="0" name=""/>
        <dsp:cNvSpPr/>
      </dsp:nvSpPr>
      <dsp:spPr>
        <a:xfrm>
          <a:off x="1054337" y="1382026"/>
          <a:ext cx="741146" cy="741146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1152576" y="1665440"/>
        <a:ext cx="544668" cy="174318"/>
      </dsp:txXfrm>
    </dsp:sp>
    <dsp:sp modelId="{47C8A29A-B745-44D3-9052-F682BBBDD4C8}">
      <dsp:nvSpPr>
        <dsp:cNvPr id="0" name=""/>
        <dsp:cNvSpPr/>
      </dsp:nvSpPr>
      <dsp:spPr>
        <a:xfrm>
          <a:off x="762006" y="2209800"/>
          <a:ext cx="1277838" cy="12778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Achievement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(students)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Years 2-3</a:t>
          </a:r>
        </a:p>
      </dsp:txBody>
      <dsp:txXfrm>
        <a:off x="949141" y="2396935"/>
        <a:ext cx="903568" cy="903568"/>
      </dsp:txXfrm>
    </dsp:sp>
    <dsp:sp modelId="{3C13D66C-4064-48FF-827F-17EF3383A5F4}">
      <dsp:nvSpPr>
        <dsp:cNvPr id="0" name=""/>
        <dsp:cNvSpPr/>
      </dsp:nvSpPr>
      <dsp:spPr>
        <a:xfrm rot="10926">
          <a:off x="2255505" y="1509679"/>
          <a:ext cx="406358" cy="4753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255505" y="1604556"/>
        <a:ext cx="284451" cy="285213"/>
      </dsp:txXfrm>
    </dsp:sp>
    <dsp:sp modelId="{2D21F74C-B566-4614-A5D8-09D5261E0658}">
      <dsp:nvSpPr>
        <dsp:cNvPr id="0" name=""/>
        <dsp:cNvSpPr/>
      </dsp:nvSpPr>
      <dsp:spPr>
        <a:xfrm>
          <a:off x="2830532" y="474761"/>
          <a:ext cx="2555676" cy="25556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Program Evaluation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Tool</a:t>
          </a:r>
          <a:endParaRPr lang="en-US" sz="3200" kern="1200" dirty="0"/>
        </a:p>
      </dsp:txBody>
      <dsp:txXfrm>
        <a:off x="3204802" y="849031"/>
        <a:ext cx="1807136" cy="18071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A10B0C-17CF-4472-BA8B-5B38D46FC609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72525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B5BA3-EAE3-41A4-9289-9C90549C6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80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D52DC-576A-46FB-B4C0-EF3C3A99FE9A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7136"/>
            <a:ext cx="5486400" cy="41562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2668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550D1-9757-423D-8A4A-1B6732376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07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F96B-959E-4463-9BF9-41488222B655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00BD-500F-493B-8748-A4CFED5D9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113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F96B-959E-4463-9BF9-41488222B655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00BD-500F-493B-8748-A4CFED5D9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40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F96B-959E-4463-9BF9-41488222B655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00BD-500F-493B-8748-A4CFED5D9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450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3C76-0CFF-4CB2-920F-A12EC09684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AFCD-8FF3-4FC2-9967-CD89D64F6C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518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3C76-0CFF-4CB2-920F-A12EC09684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AFCD-8FF3-4FC2-9967-CD89D64F6C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94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3C76-0CFF-4CB2-920F-A12EC09684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AFCD-8FF3-4FC2-9967-CD89D64F6C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201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3C76-0CFF-4CB2-920F-A12EC09684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AFCD-8FF3-4FC2-9967-CD89D64F6C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597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3C76-0CFF-4CB2-920F-A12EC09684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AFCD-8FF3-4FC2-9967-CD89D64F6C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621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3C76-0CFF-4CB2-920F-A12EC09684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AFCD-8FF3-4FC2-9967-CD89D64F6C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5687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3C76-0CFF-4CB2-920F-A12EC09684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AFCD-8FF3-4FC2-9967-CD89D64F6C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396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3C76-0CFF-4CB2-920F-A12EC09684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AFCD-8FF3-4FC2-9967-CD89D64F6C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939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F96B-959E-4463-9BF9-41488222B655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00BD-500F-493B-8748-A4CFED5D9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883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3C76-0CFF-4CB2-920F-A12EC09684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AFCD-8FF3-4FC2-9967-CD89D64F6C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23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3C76-0CFF-4CB2-920F-A12EC09684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AFCD-8FF3-4FC2-9967-CD89D64F6C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9991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3C76-0CFF-4CB2-920F-A12EC09684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AFCD-8FF3-4FC2-9967-CD89D64F6C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721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F96B-959E-4463-9BF9-41488222B655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00BD-500F-493B-8748-A4CFED5D9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5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F96B-959E-4463-9BF9-41488222B655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00BD-500F-493B-8748-A4CFED5D9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74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F96B-959E-4463-9BF9-41488222B655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00BD-500F-493B-8748-A4CFED5D9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397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F96B-959E-4463-9BF9-41488222B655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00BD-500F-493B-8748-A4CFED5D9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753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F96B-959E-4463-9BF9-41488222B655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00BD-500F-493B-8748-A4CFED5D9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46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F96B-959E-4463-9BF9-41488222B655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00BD-500F-493B-8748-A4CFED5D9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658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F96B-959E-4463-9BF9-41488222B655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00BD-500F-493B-8748-A4CFED5D9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102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FF96B-959E-4463-9BF9-41488222B655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200BD-500F-493B-8748-A4CFED5D9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760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23C76-0CFF-4CB2-920F-A12EC09684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AAFCD-8FF3-4FC2-9967-CD89D64F6C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026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Christine.todd@monroeisd.us" TargetMode="Externa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Ida School Improvement  </a:t>
            </a:r>
            <a:br>
              <a:rPr lang="en-US" dirty="0" smtClean="0"/>
            </a:br>
            <a:r>
              <a:rPr lang="en-US" dirty="0" smtClean="0"/>
              <a:t>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September 29,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05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 an Improvement Plan</a:t>
            </a:r>
            <a:br>
              <a:rPr lang="en-US" dirty="0" smtClean="0"/>
            </a:br>
            <a:r>
              <a:rPr lang="en-US" dirty="0" smtClean="0"/>
              <a:t>Spring/Summer 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6"/>
            <a:ext cx="8229600" cy="4221169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r>
              <a:rPr lang="en-US" dirty="0" smtClean="0"/>
              <a:t>Based on CNA</a:t>
            </a:r>
          </a:p>
          <a:p>
            <a:r>
              <a:rPr lang="en-US" dirty="0" smtClean="0"/>
              <a:t>Research based strategies selected must be aligned to needs identified in CNA</a:t>
            </a:r>
          </a:p>
          <a:p>
            <a:r>
              <a:rPr lang="en-US" dirty="0" smtClean="0"/>
              <a:t>Gold Standard </a:t>
            </a:r>
          </a:p>
          <a:p>
            <a:r>
              <a:rPr lang="en-US" dirty="0" smtClean="0"/>
              <a:t>Implementation Guides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47267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 Plan Fall 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Monitor and Adjust plan Spring 2018-2022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Performance Management (progress monitoring)</a:t>
            </a:r>
          </a:p>
          <a:p>
            <a:pPr marL="0" indent="0" algn="ctr">
              <a:buNone/>
            </a:pPr>
            <a:endParaRPr lang="en-US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96889989"/>
              </p:ext>
            </p:extLst>
          </p:nvPr>
        </p:nvGraphicFramePr>
        <p:xfrm>
          <a:off x="1600200" y="3048000"/>
          <a:ext cx="61722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9720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Transitioning Timeline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6"/>
            <a:ext cx="861060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CNA- December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Academic &amp; Non-academic indicators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GAP statements for ALL Students to targets &amp; Demographic 		Groups to ALL students</a:t>
            </a:r>
          </a:p>
          <a:p>
            <a:pPr marL="0" indent="0">
              <a:buNone/>
            </a:pPr>
            <a:r>
              <a:rPr lang="en-US" b="1" dirty="0" smtClean="0"/>
              <a:t>Strategy Selection Process- April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Research multiple options, present options for staff input, select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Develop Implementation Plan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Define Critical Components of the RB strategy (Gold Standard)</a:t>
            </a:r>
          </a:p>
          <a:p>
            <a:pPr marL="0" indent="0">
              <a:buNone/>
            </a:pPr>
            <a:r>
              <a:rPr lang="en-US" b="1" dirty="0" smtClean="0"/>
              <a:t>3 Year School Improvement Plan- May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	Year 1 Implementation Plan &amp; </a:t>
            </a:r>
            <a:r>
              <a:rPr lang="en-US" dirty="0" err="1" smtClean="0"/>
              <a:t>Eval</a:t>
            </a:r>
            <a:r>
              <a:rPr lang="en-US" dirty="0" smtClean="0"/>
              <a:t> of Implementation (PET 1-3)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Years 2-3 Progress Monitoring Plan (PET 4-5)</a:t>
            </a:r>
          </a:p>
          <a:p>
            <a:pPr marL="0" indent="0">
              <a:buNone/>
            </a:pPr>
            <a:r>
              <a:rPr lang="en-US" dirty="0" smtClean="0"/>
              <a:t>	Year 3 Final Program Evaluation (Institutionalize?)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15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15" y="19476"/>
            <a:ext cx="6878571" cy="68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11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574" y="57575"/>
            <a:ext cx="6842857" cy="67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6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072" y="65405"/>
            <a:ext cx="6783860" cy="672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83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119" y="98854"/>
            <a:ext cx="6712523" cy="666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244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704" y="1070922"/>
            <a:ext cx="2691643" cy="46648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518" y="1070922"/>
            <a:ext cx="2439792" cy="46648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63332" y="370705"/>
            <a:ext cx="2860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MI-EXCEL Data Conversations Protocol</a:t>
            </a:r>
          </a:p>
        </p:txBody>
      </p:sp>
    </p:spTree>
    <p:extLst>
      <p:ext uri="{BB962C8B-B14F-4D97-AF65-F5344CB8AC3E}">
        <p14:creationId xmlns:p14="http://schemas.microsoft.com/office/powerpoint/2010/main" val="1510263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Contact Information: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224451"/>
            <a:ext cx="2949178" cy="2429691"/>
          </a:xfrm>
        </p:spPr>
        <p:txBody>
          <a:bodyPr/>
          <a:lstStyle/>
          <a:p>
            <a:r>
              <a:rPr lang="en-US" dirty="0" smtClean="0"/>
              <a:t>Chris Todd</a:t>
            </a:r>
          </a:p>
          <a:p>
            <a:r>
              <a:rPr lang="en-US" dirty="0" smtClean="0"/>
              <a:t>Education Consultant</a:t>
            </a:r>
          </a:p>
          <a:p>
            <a:r>
              <a:rPr lang="en-US" dirty="0" smtClean="0"/>
              <a:t>242-5799 x1328</a:t>
            </a:r>
          </a:p>
          <a:p>
            <a:r>
              <a:rPr lang="en-US" dirty="0" smtClean="0">
                <a:hlinkClick r:id="rId2"/>
              </a:rPr>
              <a:t>Christine.todd@monroeisd.us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742260"/>
            <a:ext cx="19431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638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MDE Fall School Improvement 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November 21-  Keynote Dr. Eric Jensen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600" dirty="0" smtClean="0"/>
              <a:t>This powerful day explores both the science behind engaging students living in poverty and the specific classroom strategies to reach students living in poverty.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November 22-  Dr. Jensen</a:t>
            </a:r>
          </a:p>
          <a:p>
            <a:pPr marL="0" indent="0">
              <a:buNone/>
            </a:pPr>
            <a:r>
              <a:rPr lang="en-US" sz="2600" dirty="0" smtClean="0"/>
              <a:t>Dr. Jensen will dig deeper by looking at “Tools of Engagement.” Participants will get a copy of Eric Jensen’s popular book Tools for Engagement.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665739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Fall To-Do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Surveys (staff, students, parents)</a:t>
            </a:r>
          </a:p>
          <a:p>
            <a:r>
              <a:rPr lang="en-US" dirty="0" smtClean="0"/>
              <a:t>Comprehensive Needs Analysis</a:t>
            </a:r>
          </a:p>
          <a:p>
            <a:r>
              <a:rPr lang="en-US" dirty="0" smtClean="0"/>
              <a:t>Adjust SIP Goals based on CNA </a:t>
            </a:r>
          </a:p>
          <a:p>
            <a:r>
              <a:rPr lang="en-US" dirty="0" smtClean="0"/>
              <a:t>Title 1</a:t>
            </a:r>
          </a:p>
          <a:p>
            <a:pPr lvl="1"/>
            <a:r>
              <a:rPr lang="en-US" dirty="0" smtClean="0"/>
              <a:t>Presentation</a:t>
            </a:r>
          </a:p>
          <a:p>
            <a:pPr lvl="1"/>
            <a:r>
              <a:rPr lang="en-US" dirty="0" smtClean="0"/>
              <a:t>Handout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564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Goals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/>
              <a:t>Academic	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ln>
            <a:solidFill>
              <a:schemeClr val="accent1"/>
            </a:solidFill>
          </a:ln>
        </p:spPr>
        <p:txBody>
          <a:bodyPr anchor="b"/>
          <a:lstStyle/>
          <a:p>
            <a:pPr marL="0" indent="0" algn="ctr">
              <a:buNone/>
            </a:pPr>
            <a:r>
              <a:rPr lang="en-US" dirty="0" smtClean="0"/>
              <a:t>Address student achievement in content areas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/>
              <a:t>Organizational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ln>
            <a:solidFill>
              <a:schemeClr val="accent1"/>
            </a:solidFill>
          </a:ln>
        </p:spPr>
        <p:txBody>
          <a:bodyPr anchor="b"/>
          <a:lstStyle/>
          <a:p>
            <a:pPr marL="0" indent="0" algn="ctr">
              <a:buNone/>
            </a:pPr>
            <a:r>
              <a:rPr lang="en-US" dirty="0" smtClean="0"/>
              <a:t>Address non-academic systemic practices, processes, and procedures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31" y="2286000"/>
            <a:ext cx="3451681" cy="260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7" y="2334741"/>
            <a:ext cx="3409951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1473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MDE Guidance on Goals</a:t>
            </a:r>
            <a:br>
              <a:rPr lang="en-US" dirty="0" smtClean="0"/>
            </a:br>
            <a:r>
              <a:rPr lang="en-US" dirty="0" smtClean="0"/>
              <a:t>Academic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Schools are encouraged to write 3-5 goals</a:t>
            </a:r>
          </a:p>
          <a:p>
            <a:r>
              <a:rPr lang="en-US" dirty="0" smtClean="0"/>
              <a:t>Schools are </a:t>
            </a:r>
            <a:r>
              <a:rPr lang="en-US" b="1" i="1" u="sng" dirty="0" smtClean="0"/>
              <a:t>required</a:t>
            </a:r>
            <a:r>
              <a:rPr lang="en-US" dirty="0" smtClean="0"/>
              <a:t> to write a goal in any content area for which they do not meet the individual school and district proficiency targets.</a:t>
            </a:r>
          </a:p>
          <a:p>
            <a:r>
              <a:rPr lang="en-US" dirty="0" smtClean="0"/>
              <a:t>Title 1 schools </a:t>
            </a:r>
            <a:r>
              <a:rPr lang="en-US" b="1" i="1" u="sng" dirty="0" smtClean="0"/>
              <a:t>must address</a:t>
            </a:r>
            <a:r>
              <a:rPr lang="en-US" b="1" i="1" dirty="0" smtClean="0"/>
              <a:t> </a:t>
            </a:r>
            <a:r>
              <a:rPr lang="en-US" dirty="0" smtClean="0"/>
              <a:t>any content area that is identified in the comprehensive needs 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651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MDE Guidance on Goals</a:t>
            </a:r>
            <a:br>
              <a:rPr lang="en-US" dirty="0" smtClean="0"/>
            </a:br>
            <a:r>
              <a:rPr lang="en-US" dirty="0" smtClean="0"/>
              <a:t>Organizational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Organizational goals are </a:t>
            </a:r>
            <a:r>
              <a:rPr lang="en-US" b="1" i="1" u="sng" dirty="0" smtClean="0"/>
              <a:t>optional</a:t>
            </a:r>
            <a:r>
              <a:rPr lang="en-US" dirty="0" smtClean="0"/>
              <a:t> </a:t>
            </a:r>
          </a:p>
          <a:p>
            <a:r>
              <a:rPr lang="en-US" dirty="0" smtClean="0"/>
              <a:t>Organizational goals may focus on structures and initiatives that support the attainment of academic goals</a:t>
            </a:r>
          </a:p>
          <a:p>
            <a:r>
              <a:rPr lang="en-US" dirty="0" smtClean="0"/>
              <a:t>Examples: culture/climate, student behavior/character education, parent involvement, attendance, </a:t>
            </a:r>
            <a:r>
              <a:rPr lang="en-US" dirty="0" err="1" smtClean="0"/>
              <a:t>etc</a:t>
            </a: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14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Shifting Mindset</a:t>
            </a:r>
            <a:endParaRPr lang="en-US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71626"/>
            <a:ext cx="7848600" cy="4414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5214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2590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might this new process look like?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626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Gather &amp; Study Phase</a:t>
            </a:r>
            <a:br>
              <a:rPr lang="en-US" dirty="0" smtClean="0"/>
            </a:br>
            <a:r>
              <a:rPr lang="en-US" dirty="0" smtClean="0"/>
              <a:t>2016-17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4"/>
            <a:ext cx="8229600" cy="414496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B050"/>
                </a:solidFill>
              </a:rPr>
              <a:t>Comprehensive Needs Assessment</a:t>
            </a:r>
          </a:p>
          <a:p>
            <a:pPr marL="0" indent="0" algn="ctr">
              <a:buNone/>
            </a:pPr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/>
              <a:t>Achievement </a:t>
            </a:r>
            <a:r>
              <a:rPr lang="en-US" sz="2800" dirty="0" smtClean="0"/>
              <a:t>(state &amp; local)</a:t>
            </a:r>
          </a:p>
          <a:p>
            <a:r>
              <a:rPr lang="en-US" dirty="0" smtClean="0"/>
              <a:t>Process </a:t>
            </a:r>
            <a:r>
              <a:rPr lang="en-US" sz="2800" dirty="0" smtClean="0"/>
              <a:t>(SSR)</a:t>
            </a:r>
          </a:p>
          <a:p>
            <a:r>
              <a:rPr lang="en-US" dirty="0" smtClean="0"/>
              <a:t>Perception </a:t>
            </a:r>
            <a:r>
              <a:rPr lang="en-US" sz="2800" dirty="0" smtClean="0"/>
              <a:t>(surveys)</a:t>
            </a:r>
          </a:p>
          <a:p>
            <a:r>
              <a:rPr lang="en-US" dirty="0" smtClean="0"/>
              <a:t>Demographic </a:t>
            </a:r>
            <a:r>
              <a:rPr lang="en-US" sz="2800" dirty="0" smtClean="0"/>
              <a:t>(students &amp; staff)</a:t>
            </a:r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53481"/>
            <a:ext cx="3733800" cy="1363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6622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1236</TotalTime>
  <Words>323</Words>
  <Application>Microsoft Office PowerPoint</Application>
  <PresentationFormat>On-screen Show (4:3)</PresentationFormat>
  <Paragraphs>83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1_Office Theme</vt:lpstr>
      <vt:lpstr>Ida School Improvement   Update</vt:lpstr>
      <vt:lpstr>MDE Fall School Improvement Conference</vt:lpstr>
      <vt:lpstr>Continuous Fall To-Do List</vt:lpstr>
      <vt:lpstr>Types of Goals</vt:lpstr>
      <vt:lpstr>MDE Guidance on Goals Academic</vt:lpstr>
      <vt:lpstr>MDE Guidance on Goals Organizational</vt:lpstr>
      <vt:lpstr>Shifting Mindset</vt:lpstr>
      <vt:lpstr>What might this new process look like?</vt:lpstr>
      <vt:lpstr>Gather &amp; Study Phase 2016-17</vt:lpstr>
      <vt:lpstr>Develop an Improvement Plan Spring/Summer 2017</vt:lpstr>
      <vt:lpstr>Implement Plan Fall 2017</vt:lpstr>
      <vt:lpstr>Transitioning Timeline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 Information: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MPS District Improvement Team  Update</dc:title>
  <dc:creator>ISD</dc:creator>
  <cp:lastModifiedBy>Shelley Schlump</cp:lastModifiedBy>
  <cp:revision>17</cp:revision>
  <cp:lastPrinted>2016-09-28T14:21:35Z</cp:lastPrinted>
  <dcterms:created xsi:type="dcterms:W3CDTF">2016-09-27T18:15:45Z</dcterms:created>
  <dcterms:modified xsi:type="dcterms:W3CDTF">2016-09-29T23:42:30Z</dcterms:modified>
</cp:coreProperties>
</file>